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84" r:id="rId3"/>
    <p:sldId id="333" r:id="rId4"/>
    <p:sldId id="378" r:id="rId5"/>
    <p:sldId id="383" r:id="rId6"/>
    <p:sldId id="380" r:id="rId7"/>
    <p:sldId id="382" r:id="rId8"/>
    <p:sldId id="381" r:id="rId9"/>
    <p:sldId id="385" r:id="rId10"/>
    <p:sldId id="388" r:id="rId11"/>
    <p:sldId id="365" r:id="rId12"/>
    <p:sldId id="387" r:id="rId13"/>
    <p:sldId id="360" r:id="rId14"/>
    <p:sldId id="361" r:id="rId15"/>
    <p:sldId id="358" r:id="rId16"/>
    <p:sldId id="329" r:id="rId17"/>
    <p:sldId id="375" r:id="rId18"/>
    <p:sldId id="376" r:id="rId19"/>
    <p:sldId id="377" r:id="rId20"/>
    <p:sldId id="366" r:id="rId21"/>
    <p:sldId id="311" r:id="rId22"/>
    <p:sldId id="368" r:id="rId23"/>
    <p:sldId id="389" r:id="rId24"/>
    <p:sldId id="390" r:id="rId25"/>
  </p:sldIdLst>
  <p:sldSz cx="9144000" cy="6858000" type="screen4x3"/>
  <p:notesSz cx="6807200" cy="9939338"/>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Arial" charset="0"/>
      </a:defRPr>
    </a:lvl1pPr>
    <a:lvl2pPr marL="457200" algn="l" rtl="0" fontAlgn="base">
      <a:spcBef>
        <a:spcPct val="0"/>
      </a:spcBef>
      <a:spcAft>
        <a:spcPct val="0"/>
      </a:spcAft>
      <a:defRPr sz="2400" kern="1200">
        <a:solidFill>
          <a:schemeClr val="tx1"/>
        </a:solidFill>
        <a:latin typeface="Times" pitchFamily="18" charset="0"/>
        <a:ea typeface="+mn-ea"/>
        <a:cs typeface="Arial" charset="0"/>
      </a:defRPr>
    </a:lvl2pPr>
    <a:lvl3pPr marL="914400" algn="l" rtl="0" fontAlgn="base">
      <a:spcBef>
        <a:spcPct val="0"/>
      </a:spcBef>
      <a:spcAft>
        <a:spcPct val="0"/>
      </a:spcAft>
      <a:defRPr sz="2400" kern="1200">
        <a:solidFill>
          <a:schemeClr val="tx1"/>
        </a:solidFill>
        <a:latin typeface="Times" pitchFamily="18" charset="0"/>
        <a:ea typeface="+mn-ea"/>
        <a:cs typeface="Arial" charset="0"/>
      </a:defRPr>
    </a:lvl3pPr>
    <a:lvl4pPr marL="1371600" algn="l" rtl="0" fontAlgn="base">
      <a:spcBef>
        <a:spcPct val="0"/>
      </a:spcBef>
      <a:spcAft>
        <a:spcPct val="0"/>
      </a:spcAft>
      <a:defRPr sz="2400" kern="1200">
        <a:solidFill>
          <a:schemeClr val="tx1"/>
        </a:solidFill>
        <a:latin typeface="Times" pitchFamily="18" charset="0"/>
        <a:ea typeface="+mn-ea"/>
        <a:cs typeface="Arial" charset="0"/>
      </a:defRPr>
    </a:lvl4pPr>
    <a:lvl5pPr marL="1828800" algn="l" rtl="0" fontAlgn="base">
      <a:spcBef>
        <a:spcPct val="0"/>
      </a:spcBef>
      <a:spcAft>
        <a:spcPct val="0"/>
      </a:spcAft>
      <a:defRPr sz="2400" kern="1200">
        <a:solidFill>
          <a:schemeClr val="tx1"/>
        </a:solidFill>
        <a:latin typeface="Times" pitchFamily="18" charset="0"/>
        <a:ea typeface="+mn-ea"/>
        <a:cs typeface="Arial" charset="0"/>
      </a:defRPr>
    </a:lvl5pPr>
    <a:lvl6pPr marL="2286000" algn="l" defTabSz="914400" rtl="0" eaLnBrk="1" latinLnBrk="0" hangingPunct="1">
      <a:defRPr sz="2400" kern="1200">
        <a:solidFill>
          <a:schemeClr val="tx1"/>
        </a:solidFill>
        <a:latin typeface="Times" pitchFamily="18" charset="0"/>
        <a:ea typeface="+mn-ea"/>
        <a:cs typeface="Arial" charset="0"/>
      </a:defRPr>
    </a:lvl6pPr>
    <a:lvl7pPr marL="2743200" algn="l" defTabSz="914400" rtl="0" eaLnBrk="1" latinLnBrk="0" hangingPunct="1">
      <a:defRPr sz="2400" kern="1200">
        <a:solidFill>
          <a:schemeClr val="tx1"/>
        </a:solidFill>
        <a:latin typeface="Times" pitchFamily="18" charset="0"/>
        <a:ea typeface="+mn-ea"/>
        <a:cs typeface="Arial" charset="0"/>
      </a:defRPr>
    </a:lvl7pPr>
    <a:lvl8pPr marL="3200400" algn="l" defTabSz="914400" rtl="0" eaLnBrk="1" latinLnBrk="0" hangingPunct="1">
      <a:defRPr sz="2400" kern="1200">
        <a:solidFill>
          <a:schemeClr val="tx1"/>
        </a:solidFill>
        <a:latin typeface="Times" pitchFamily="18" charset="0"/>
        <a:ea typeface="+mn-ea"/>
        <a:cs typeface="Arial" charset="0"/>
      </a:defRPr>
    </a:lvl8pPr>
    <a:lvl9pPr marL="3657600" algn="l" defTabSz="914400" rtl="0" eaLnBrk="1" latinLnBrk="0" hangingPunct="1">
      <a:defRPr sz="2400" kern="1200">
        <a:solidFill>
          <a:schemeClr val="tx1"/>
        </a:solidFill>
        <a:latin typeface="Times"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15" autoAdjust="0"/>
    <p:restoredTop sz="88430" autoAdjust="0"/>
  </p:normalViewPr>
  <p:slideViewPr>
    <p:cSldViewPr>
      <p:cViewPr varScale="1">
        <p:scale>
          <a:sx n="62" d="100"/>
          <a:sy n="62" d="100"/>
        </p:scale>
        <p:origin x="-11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40"/>
    </p:cViewPr>
  </p:notesTextViewPr>
  <p:sorterViewPr>
    <p:cViewPr>
      <p:scale>
        <a:sx n="66" d="100"/>
        <a:sy n="66" d="100"/>
      </p:scale>
      <p:origin x="0" y="0"/>
    </p:cViewPr>
  </p:sorterViewPr>
  <p:notesViewPr>
    <p:cSldViewPr>
      <p:cViewPr varScale="1">
        <p:scale>
          <a:sx n="80" d="100"/>
          <a:sy n="80" d="100"/>
        </p:scale>
        <p:origin x="-2076" y="-84"/>
      </p:cViewPr>
      <p:guideLst>
        <p:guide orient="horz" pos="3130"/>
        <p:guide pos="214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eaLnBrk="0" hangingPunct="0">
              <a:defRPr sz="1200">
                <a:cs typeface="+mn-cs"/>
              </a:defRPr>
            </a:lvl1pPr>
          </a:lstStyle>
          <a:p>
            <a:pPr>
              <a:defRPr/>
            </a:pPr>
            <a:endParaRPr lang="en-AU"/>
          </a:p>
        </p:txBody>
      </p:sp>
      <p:sp>
        <p:nvSpPr>
          <p:cNvPr id="3" name="Date Placeholder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0" hangingPunct="0">
              <a:defRPr sz="1200" smtClean="0">
                <a:cs typeface="+mn-cs"/>
              </a:defRPr>
            </a:lvl1pPr>
          </a:lstStyle>
          <a:p>
            <a:pPr>
              <a:defRPr/>
            </a:pPr>
            <a:fld id="{4DBE2E11-3AC2-4066-9A3E-587C031D10D8}" type="datetimeFigureOut">
              <a:rPr lang="en-AU"/>
              <a:pPr>
                <a:defRPr/>
              </a:pPr>
              <a:t>10/06/2013</a:t>
            </a:fld>
            <a:endParaRPr lang="en-AU"/>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0" hangingPunct="0">
              <a:defRPr sz="1200">
                <a:cs typeface="+mn-cs"/>
              </a:defRPr>
            </a:lvl1pPr>
          </a:lstStyle>
          <a:p>
            <a:pPr>
              <a:defRPr/>
            </a:pPr>
            <a:endParaRPr lang="en-AU"/>
          </a:p>
        </p:txBody>
      </p:sp>
      <p:sp>
        <p:nvSpPr>
          <p:cNvPr id="5" name="Slide Number Placeholder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eaLnBrk="0" hangingPunct="0">
              <a:defRPr sz="1200" smtClean="0">
                <a:cs typeface="+mn-cs"/>
              </a:defRPr>
            </a:lvl1pPr>
          </a:lstStyle>
          <a:p>
            <a:pPr>
              <a:defRPr/>
            </a:pPr>
            <a:fld id="{2A0D3371-CA6B-4B4C-876C-35332CD3566C}" type="slidenum">
              <a:rPr lang="en-AU"/>
              <a:pPr>
                <a:defRPr/>
              </a:pPr>
              <a:t>‹#›</a:t>
            </a:fld>
            <a:endParaRPr lang="en-AU"/>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굴림" pitchFamily="34" charset="-127"/>
                <a:cs typeface="+mn-cs"/>
              </a:defRPr>
            </a:lvl1pPr>
          </a:lstStyle>
          <a:p>
            <a:pPr>
              <a:defRPr/>
            </a:pPr>
            <a:endParaRPr lang="en-US" altLang="ko-KR"/>
          </a:p>
        </p:txBody>
      </p:sp>
      <p:sp>
        <p:nvSpPr>
          <p:cNvPr id="10243" name="Rectangle 3"/>
          <p:cNvSpPr>
            <a:spLocks noGrp="1" noChangeArrowheads="1"/>
          </p:cNvSpPr>
          <p:nvPr>
            <p:ph type="dt" idx="1"/>
          </p:nvPr>
        </p:nvSpPr>
        <p:spPr bwMode="auto">
          <a:xfrm>
            <a:off x="3856038"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ea typeface="굴림" pitchFamily="34" charset="-127"/>
                <a:cs typeface="+mn-cs"/>
              </a:defRPr>
            </a:lvl1pPr>
          </a:lstStyle>
          <a:p>
            <a:pPr>
              <a:defRPr/>
            </a:pPr>
            <a:endParaRPr lang="en-US" altLang="ko-KR"/>
          </a:p>
        </p:txBody>
      </p:sp>
      <p:sp>
        <p:nvSpPr>
          <p:cNvPr id="12292"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10246" name="Rectangle 6"/>
          <p:cNvSpPr>
            <a:spLocks noGrp="1" noChangeArrowheads="1"/>
          </p:cNvSpPr>
          <p:nvPr>
            <p:ph type="ftr" sz="quarter" idx="4"/>
          </p:nvPr>
        </p:nvSpPr>
        <p:spPr bwMode="auto">
          <a:xfrm>
            <a:off x="0"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굴림" pitchFamily="34" charset="-127"/>
                <a:cs typeface="+mn-cs"/>
              </a:defRPr>
            </a:lvl1pPr>
          </a:lstStyle>
          <a:p>
            <a:pPr>
              <a:defRPr/>
            </a:pPr>
            <a:endParaRPr lang="en-US" altLang="ko-KR"/>
          </a:p>
        </p:txBody>
      </p:sp>
      <p:sp>
        <p:nvSpPr>
          <p:cNvPr id="10247" name="Rectangle 7"/>
          <p:cNvSpPr>
            <a:spLocks noGrp="1" noChangeArrowheads="1"/>
          </p:cNvSpPr>
          <p:nvPr>
            <p:ph type="sldNum" sz="quarter" idx="5"/>
          </p:nvPr>
        </p:nvSpPr>
        <p:spPr bwMode="auto">
          <a:xfrm>
            <a:off x="3856038" y="9440863"/>
            <a:ext cx="2949575"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ea typeface="굴림" pitchFamily="34" charset="-127"/>
                <a:cs typeface="+mn-cs"/>
              </a:defRPr>
            </a:lvl1pPr>
          </a:lstStyle>
          <a:p>
            <a:pPr>
              <a:defRPr/>
            </a:pPr>
            <a:fld id="{8D72A367-C21C-408E-91CB-4B8C6A2AE85A}" type="slidenum">
              <a:rPr lang="ko-KR" altLang="en-US"/>
              <a:pPr>
                <a:defRPr/>
              </a:pPr>
              <a:t>‹#›</a:t>
            </a:fld>
            <a:endParaRPr lang="en-US" altLang="ko-KR"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endParaRPr lang="en-AU" smtClean="0">
              <a:latin typeface="Times" pitchFamily="18" charset="0"/>
            </a:endParaRPr>
          </a:p>
        </p:txBody>
      </p:sp>
      <p:sp>
        <p:nvSpPr>
          <p:cNvPr id="15363" name="Slide Number Placeholder 3"/>
          <p:cNvSpPr>
            <a:spLocks noGrp="1"/>
          </p:cNvSpPr>
          <p:nvPr>
            <p:ph type="sldNum" sz="quarter" idx="5"/>
          </p:nvPr>
        </p:nvSpPr>
        <p:spPr>
          <a:noFill/>
        </p:spPr>
        <p:txBody>
          <a:bodyPr/>
          <a:lstStyle/>
          <a:p>
            <a:fld id="{E5396E65-B341-425E-A256-D68A6CC5E2B1}" type="slidenum">
              <a:rPr lang="ko-KR" altLang="en-US" smtClean="0">
                <a:cs typeface="Arial" charset="0"/>
              </a:rPr>
              <a:pPr/>
              <a:t>1</a:t>
            </a:fld>
            <a:endParaRPr lang="en-US" altLang="ko-KR"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p:spPr>
        <p:txBody>
          <a:bodyPr/>
          <a:lstStyle/>
          <a:p>
            <a:endParaRPr lang="en-AU" smtClean="0">
              <a:latin typeface="Times" pitchFamily="18" charset="0"/>
            </a:endParaRPr>
          </a:p>
        </p:txBody>
      </p:sp>
      <p:sp>
        <p:nvSpPr>
          <p:cNvPr id="44035" name="Slide Number Placeholder 3"/>
          <p:cNvSpPr>
            <a:spLocks noGrp="1"/>
          </p:cNvSpPr>
          <p:nvPr>
            <p:ph type="sldNum" sz="quarter" idx="5"/>
          </p:nvPr>
        </p:nvSpPr>
        <p:spPr>
          <a:noFill/>
        </p:spPr>
        <p:txBody>
          <a:bodyPr/>
          <a:lstStyle/>
          <a:p>
            <a:fld id="{94AF0FA5-EA66-46A6-92E1-43F985862525}" type="slidenum">
              <a:rPr lang="ko-KR" altLang="en-US" smtClean="0">
                <a:cs typeface="Arial" charset="0"/>
              </a:rPr>
              <a:pPr/>
              <a:t>20</a:t>
            </a:fld>
            <a:endParaRPr lang="en-US" altLang="ko-KR" smtClean="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C904F40D-8C6D-4D2F-9EF4-3BEC15A95CF0}" type="slidenum">
              <a:rPr lang="ko-KR" altLang="en-US" smtClean="0">
                <a:cs typeface="Arial" charset="0"/>
              </a:rPr>
              <a:pPr/>
              <a:t>21</a:t>
            </a:fld>
            <a:endParaRPr lang="en-US" altLang="ko-KR" smtClean="0">
              <a:cs typeface="Arial" charset="0"/>
            </a:endParaRPr>
          </a:p>
        </p:txBody>
      </p:sp>
      <p:sp>
        <p:nvSpPr>
          <p:cNvPr id="46082" name="Rectangle 7"/>
          <p:cNvSpPr txBox="1">
            <a:spLocks noGrp="1" noChangeArrowheads="1"/>
          </p:cNvSpPr>
          <p:nvPr/>
        </p:nvSpPr>
        <p:spPr bwMode="auto">
          <a:xfrm>
            <a:off x="3856038" y="9440863"/>
            <a:ext cx="2949575" cy="496887"/>
          </a:xfrm>
          <a:prstGeom prst="rect">
            <a:avLst/>
          </a:prstGeom>
          <a:noFill/>
          <a:ln w="9525">
            <a:noFill/>
            <a:miter lim="800000"/>
            <a:headEnd/>
            <a:tailEnd/>
          </a:ln>
        </p:spPr>
        <p:txBody>
          <a:bodyPr lIns="91435" tIns="45718" rIns="91435" bIns="45718" anchor="b"/>
          <a:lstStyle/>
          <a:p>
            <a:pPr algn="r"/>
            <a:fld id="{9B32E671-A124-4974-8A28-4C7DF97C89DE}" type="slidenum">
              <a:rPr lang="en-US" sz="1200">
                <a:latin typeface="Arial" charset="0"/>
              </a:rPr>
              <a:pPr algn="r"/>
              <a:t>21</a:t>
            </a:fld>
            <a:endParaRPr lang="en-US" sz="1200">
              <a:latin typeface="Arial"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lIns="91435" tIns="45718" rIns="91435" bIns="45718"/>
          <a:lstStyle/>
          <a:p>
            <a:pPr eaLnBrk="1" hangingPunct="1"/>
            <a:endParaRPr lang="en-AU" smtClean="0">
              <a:latin typeface="Times"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a:ln/>
        </p:spPr>
      </p:sp>
      <p:sp>
        <p:nvSpPr>
          <p:cNvPr id="48130" name="Notes Placeholder 2"/>
          <p:cNvSpPr>
            <a:spLocks noGrp="1"/>
          </p:cNvSpPr>
          <p:nvPr>
            <p:ph type="body" idx="1"/>
          </p:nvPr>
        </p:nvSpPr>
        <p:spPr>
          <a:noFill/>
          <a:ln/>
        </p:spPr>
        <p:txBody>
          <a:bodyPr/>
          <a:lstStyle/>
          <a:p>
            <a:endParaRPr lang="en-AU" smtClean="0">
              <a:latin typeface="Times" pitchFamily="18" charset="0"/>
            </a:endParaRPr>
          </a:p>
        </p:txBody>
      </p:sp>
      <p:sp>
        <p:nvSpPr>
          <p:cNvPr id="48131" name="Slide Number Placeholder 3"/>
          <p:cNvSpPr>
            <a:spLocks noGrp="1"/>
          </p:cNvSpPr>
          <p:nvPr>
            <p:ph type="sldNum" sz="quarter" idx="5"/>
          </p:nvPr>
        </p:nvSpPr>
        <p:spPr>
          <a:noFill/>
        </p:spPr>
        <p:txBody>
          <a:bodyPr/>
          <a:lstStyle/>
          <a:p>
            <a:fld id="{5E58395C-ED71-4660-ADA9-D959D6A0B31E}" type="slidenum">
              <a:rPr lang="ko-KR" altLang="en-US" smtClean="0">
                <a:cs typeface="Arial" charset="0"/>
              </a:rPr>
              <a:pPr/>
              <a:t>22</a:t>
            </a:fld>
            <a:endParaRPr lang="en-US" altLang="ko-KR"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a:spLocks noGrp="1"/>
          </p:cNvSpPr>
          <p:nvPr>
            <p:ph type="body" idx="1"/>
          </p:nvPr>
        </p:nvSpPr>
        <p:spPr>
          <a:noFill/>
          <a:ln/>
        </p:spPr>
        <p:txBody>
          <a:bodyPr/>
          <a:lstStyle/>
          <a:p>
            <a:endParaRPr lang="en-AU" smtClean="0">
              <a:latin typeface="Times" pitchFamily="18" charset="0"/>
            </a:endParaRPr>
          </a:p>
        </p:txBody>
      </p:sp>
      <p:sp>
        <p:nvSpPr>
          <p:cNvPr id="17411" name="Slide Number Placeholder 3"/>
          <p:cNvSpPr>
            <a:spLocks noGrp="1"/>
          </p:cNvSpPr>
          <p:nvPr>
            <p:ph type="sldNum" sz="quarter" idx="5"/>
          </p:nvPr>
        </p:nvSpPr>
        <p:spPr>
          <a:noFill/>
        </p:spPr>
        <p:txBody>
          <a:bodyPr/>
          <a:lstStyle/>
          <a:p>
            <a:fld id="{5FBCC866-32AB-4571-BF0B-AD536A7F11CB}" type="slidenum">
              <a:rPr lang="ko-KR" altLang="en-US" smtClean="0">
                <a:cs typeface="Arial" charset="0"/>
              </a:rPr>
              <a:pPr/>
              <a:t>2</a:t>
            </a:fld>
            <a:endParaRPr lang="en-US" altLang="ko-KR" smtClean="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a:spLocks noGrp="1"/>
          </p:cNvSpPr>
          <p:nvPr>
            <p:ph type="body" idx="1"/>
          </p:nvPr>
        </p:nvSpPr>
        <p:spPr>
          <a:noFill/>
          <a:ln/>
        </p:spPr>
        <p:txBody>
          <a:bodyPr/>
          <a:lstStyle/>
          <a:p>
            <a:endParaRPr lang="en-AU" smtClean="0">
              <a:latin typeface="Times" pitchFamily="18" charset="0"/>
            </a:endParaRPr>
          </a:p>
        </p:txBody>
      </p:sp>
      <p:sp>
        <p:nvSpPr>
          <p:cNvPr id="19459" name="Slide Number Placeholder 3"/>
          <p:cNvSpPr>
            <a:spLocks noGrp="1"/>
          </p:cNvSpPr>
          <p:nvPr>
            <p:ph type="sldNum" sz="quarter" idx="5"/>
          </p:nvPr>
        </p:nvSpPr>
        <p:spPr>
          <a:noFill/>
        </p:spPr>
        <p:txBody>
          <a:bodyPr/>
          <a:lstStyle/>
          <a:p>
            <a:fld id="{92BC0A36-540F-4C15-987B-814420B55C2C}" type="slidenum">
              <a:rPr lang="ko-KR" altLang="en-US" smtClean="0">
                <a:cs typeface="Arial" charset="0"/>
              </a:rPr>
              <a:pPr/>
              <a:t>3</a:t>
            </a:fld>
            <a:endParaRPr lang="en-US" altLang="ko-KR"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p:spPr>
        <p:txBody>
          <a:bodyPr/>
          <a:lstStyle/>
          <a:p>
            <a:r>
              <a:rPr lang="en-US" smtClean="0">
                <a:latin typeface="Times" pitchFamily="18" charset="0"/>
              </a:rPr>
              <a:t>The NERAG provide a methodology to assess risks from emergency events and are principally concerned with risk assessment. They do not focus on risk management or mitigation, although outputs from applying the methodology support and benefit these. The guidelines are not intended to address the entire risk management framework or the risk management process as outlined in ISO 31000:2009. However, because they focus on the assessment of risks from emergency events, they ultimately direct the management of emergency risks in line with both the Australian and international standards for risk management</a:t>
            </a:r>
          </a:p>
        </p:txBody>
      </p:sp>
      <p:sp>
        <p:nvSpPr>
          <p:cNvPr id="26627" name="Slide Number Placeholder 3"/>
          <p:cNvSpPr>
            <a:spLocks noGrp="1"/>
          </p:cNvSpPr>
          <p:nvPr>
            <p:ph type="sldNum" sz="quarter" idx="5"/>
          </p:nvPr>
        </p:nvSpPr>
        <p:spPr>
          <a:noFill/>
        </p:spPr>
        <p:txBody>
          <a:bodyPr/>
          <a:lstStyle/>
          <a:p>
            <a:fld id="{0C28E634-4605-47E5-A35F-48BAA6928749}" type="slidenum">
              <a:rPr lang="ko-KR" altLang="en-US" smtClean="0">
                <a:cs typeface="Arial" charset="0"/>
              </a:rPr>
              <a:pPr/>
              <a:t>9</a:t>
            </a:fld>
            <a:endParaRPr lang="en-US" altLang="ko-KR"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a:spLocks noGrp="1"/>
          </p:cNvSpPr>
          <p:nvPr>
            <p:ph type="body" idx="1"/>
          </p:nvPr>
        </p:nvSpPr>
        <p:spPr>
          <a:noFill/>
          <a:ln/>
        </p:spPr>
        <p:txBody>
          <a:bodyPr/>
          <a:lstStyle/>
          <a:p>
            <a:endParaRPr lang="en-AU" smtClean="0">
              <a:latin typeface="Times" pitchFamily="18" charset="0"/>
            </a:endParaRPr>
          </a:p>
        </p:txBody>
      </p:sp>
      <p:sp>
        <p:nvSpPr>
          <p:cNvPr id="29699" name="Slide Number Placeholder 3"/>
          <p:cNvSpPr>
            <a:spLocks noGrp="1"/>
          </p:cNvSpPr>
          <p:nvPr>
            <p:ph type="sldNum" sz="quarter" idx="5"/>
          </p:nvPr>
        </p:nvSpPr>
        <p:spPr>
          <a:noFill/>
        </p:spPr>
        <p:txBody>
          <a:bodyPr/>
          <a:lstStyle/>
          <a:p>
            <a:fld id="{B89597FC-4623-412F-BA60-FD142D51C780}" type="slidenum">
              <a:rPr lang="ko-KR" altLang="en-US" smtClean="0">
                <a:cs typeface="Arial" charset="0"/>
              </a:rPr>
              <a:pPr/>
              <a:t>11</a:t>
            </a:fld>
            <a:endParaRPr lang="en-US" altLang="ko-KR" smtClean="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a:ln/>
        </p:spPr>
      </p:sp>
      <p:sp>
        <p:nvSpPr>
          <p:cNvPr id="32770" name="Notes Placeholder 2"/>
          <p:cNvSpPr>
            <a:spLocks noGrp="1"/>
          </p:cNvSpPr>
          <p:nvPr>
            <p:ph type="body" idx="1"/>
          </p:nvPr>
        </p:nvSpPr>
        <p:spPr>
          <a:noFill/>
          <a:ln/>
        </p:spPr>
        <p:txBody>
          <a:bodyPr/>
          <a:lstStyle/>
          <a:p>
            <a:endParaRPr lang="en-AU" smtClean="0">
              <a:latin typeface="Times" pitchFamily="18" charset="0"/>
            </a:endParaRPr>
          </a:p>
        </p:txBody>
      </p:sp>
      <p:sp>
        <p:nvSpPr>
          <p:cNvPr id="32771" name="Slide Number Placeholder 3"/>
          <p:cNvSpPr>
            <a:spLocks noGrp="1"/>
          </p:cNvSpPr>
          <p:nvPr>
            <p:ph type="sldNum" sz="quarter" idx="5"/>
          </p:nvPr>
        </p:nvSpPr>
        <p:spPr>
          <a:noFill/>
        </p:spPr>
        <p:txBody>
          <a:bodyPr/>
          <a:lstStyle/>
          <a:p>
            <a:fld id="{A5572ED7-FCFE-4D17-B0E0-1D22F7176DA6}" type="slidenum">
              <a:rPr lang="ko-KR" altLang="en-US" smtClean="0">
                <a:cs typeface="Arial" charset="0"/>
              </a:rPr>
              <a:pPr/>
              <a:t>13</a:t>
            </a:fld>
            <a:endParaRPr lang="en-US" altLang="ko-KR"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a:ln/>
        </p:spPr>
      </p:sp>
      <p:sp>
        <p:nvSpPr>
          <p:cNvPr id="34818" name="Notes Placeholder 2"/>
          <p:cNvSpPr>
            <a:spLocks noGrp="1"/>
          </p:cNvSpPr>
          <p:nvPr>
            <p:ph type="body" idx="1"/>
          </p:nvPr>
        </p:nvSpPr>
        <p:spPr>
          <a:noFill/>
          <a:ln/>
        </p:spPr>
        <p:txBody>
          <a:bodyPr/>
          <a:lstStyle/>
          <a:p>
            <a:endParaRPr lang="en-AU" smtClean="0">
              <a:latin typeface="Times" pitchFamily="18" charset="0"/>
            </a:endParaRPr>
          </a:p>
        </p:txBody>
      </p:sp>
      <p:sp>
        <p:nvSpPr>
          <p:cNvPr id="34819" name="Slide Number Placeholder 3"/>
          <p:cNvSpPr>
            <a:spLocks noGrp="1"/>
          </p:cNvSpPr>
          <p:nvPr>
            <p:ph type="sldNum" sz="quarter" idx="5"/>
          </p:nvPr>
        </p:nvSpPr>
        <p:spPr>
          <a:noFill/>
        </p:spPr>
        <p:txBody>
          <a:bodyPr/>
          <a:lstStyle/>
          <a:p>
            <a:fld id="{EBE2C2DB-E9D9-40D2-98D3-3855434BC0FA}" type="slidenum">
              <a:rPr lang="ko-KR" altLang="en-US" smtClean="0">
                <a:cs typeface="Arial" charset="0"/>
              </a:rPr>
              <a:pPr/>
              <a:t>14</a:t>
            </a:fld>
            <a:endParaRPr lang="en-US" altLang="ko-KR" smtClean="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p:spPr>
        <p:txBody>
          <a:bodyPr/>
          <a:lstStyle/>
          <a:p>
            <a:endParaRPr lang="en-AU" smtClean="0">
              <a:latin typeface="Times" pitchFamily="18" charset="0"/>
            </a:endParaRPr>
          </a:p>
        </p:txBody>
      </p:sp>
      <p:sp>
        <p:nvSpPr>
          <p:cNvPr id="36867" name="Slide Number Placeholder 3"/>
          <p:cNvSpPr>
            <a:spLocks noGrp="1"/>
          </p:cNvSpPr>
          <p:nvPr>
            <p:ph type="sldNum" sz="quarter" idx="5"/>
          </p:nvPr>
        </p:nvSpPr>
        <p:spPr>
          <a:noFill/>
        </p:spPr>
        <p:txBody>
          <a:bodyPr/>
          <a:lstStyle/>
          <a:p>
            <a:fld id="{40281772-3327-48B7-B176-E9EC9FCC1946}" type="slidenum">
              <a:rPr lang="ko-KR" altLang="en-US" smtClean="0">
                <a:cs typeface="Arial" charset="0"/>
              </a:rPr>
              <a:pPr/>
              <a:t>15</a:t>
            </a:fld>
            <a:endParaRPr lang="en-US" altLang="ko-KR" smtClean="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a:ln/>
        </p:spPr>
      </p:sp>
      <p:sp>
        <p:nvSpPr>
          <p:cNvPr id="38914" name="Notes Placeholder 2"/>
          <p:cNvSpPr>
            <a:spLocks noGrp="1"/>
          </p:cNvSpPr>
          <p:nvPr>
            <p:ph type="body" idx="1"/>
          </p:nvPr>
        </p:nvSpPr>
        <p:spPr>
          <a:noFill/>
          <a:ln/>
        </p:spPr>
        <p:txBody>
          <a:bodyPr/>
          <a:lstStyle/>
          <a:p>
            <a:endParaRPr lang="en-AU" smtClean="0">
              <a:latin typeface="Times" pitchFamily="18" charset="0"/>
            </a:endParaRPr>
          </a:p>
        </p:txBody>
      </p:sp>
      <p:sp>
        <p:nvSpPr>
          <p:cNvPr id="38915" name="Slide Number Placeholder 3"/>
          <p:cNvSpPr>
            <a:spLocks noGrp="1"/>
          </p:cNvSpPr>
          <p:nvPr>
            <p:ph type="sldNum" sz="quarter" idx="5"/>
          </p:nvPr>
        </p:nvSpPr>
        <p:spPr>
          <a:noFill/>
        </p:spPr>
        <p:txBody>
          <a:bodyPr/>
          <a:lstStyle/>
          <a:p>
            <a:fld id="{26EB9A4B-DBC6-4DE1-8033-946DEAB37D8B}" type="slidenum">
              <a:rPr lang="ko-KR" altLang="en-US" smtClean="0">
                <a:cs typeface="Arial" charset="0"/>
              </a:rPr>
              <a:pPr/>
              <a:t>16</a:t>
            </a:fld>
            <a:endParaRPr lang="en-US" altLang="ko-KR"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a:srcRect/>
          <a:stretch>
            <a:fillRect/>
          </a:stretch>
        </p:blipFill>
        <p:spPr bwMode="auto">
          <a:xfrm>
            <a:off x="0" y="0"/>
            <a:ext cx="9145588" cy="6859588"/>
          </a:xfrm>
          <a:prstGeom prst="rect">
            <a:avLst/>
          </a:prstGeom>
          <a:noFill/>
          <a:ln w="9525">
            <a:noFill/>
            <a:miter lim="800000"/>
            <a:headEnd/>
            <a:tailEnd/>
          </a:ln>
        </p:spPr>
      </p:pic>
      <p:sp>
        <p:nvSpPr>
          <p:cNvPr id="5" name="바닥글 개체 틀 4"/>
          <p:cNvSpPr txBox="1">
            <a:spLocks/>
          </p:cNvSpPr>
          <p:nvPr userDrawn="1"/>
        </p:nvSpPr>
        <p:spPr>
          <a:xfrm>
            <a:off x="5334000" y="6324600"/>
            <a:ext cx="3733800" cy="365125"/>
          </a:xfrm>
          <a:prstGeom prst="rect">
            <a:avLst/>
          </a:prstGeom>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eaLnBrk="0" hangingPunct="0">
              <a:defRPr/>
            </a:pPr>
            <a:endParaRPr lang="en-GB" sz="1200" dirty="0">
              <a:solidFill>
                <a:srgbClr val="898989"/>
              </a:solidFill>
              <a:latin typeface="Arial" charset="0"/>
            </a:endParaRPr>
          </a:p>
        </p:txBody>
      </p:sp>
      <p:sp>
        <p:nvSpPr>
          <p:cNvPr id="2" name="제목 1"/>
          <p:cNvSpPr>
            <a:spLocks noGrp="1"/>
          </p:cNvSpPr>
          <p:nvPr>
            <p:ph type="ctrTitle"/>
          </p:nvPr>
        </p:nvSpPr>
        <p:spPr>
          <a:xfrm>
            <a:off x="685800" y="2130425"/>
            <a:ext cx="7772400" cy="1470025"/>
          </a:xfrm>
        </p:spPr>
        <p:txBody>
          <a:bodyPr/>
          <a:lstStyle/>
          <a:p>
            <a:r>
              <a:rPr lang="ko-KR" altLang="en-US" dirty="0" smtClean="0"/>
              <a:t>마스터 제목 스타일 편집</a:t>
            </a:r>
            <a:endParaRPr lang="en-GB" dirty="0"/>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AU" noProof="0" dirty="0" smtClean="0"/>
              <a:t>마스터 부제목 스타일 편집</a:t>
            </a:r>
            <a:endParaRPr lang="en-AU" noProof="0" dirty="0"/>
          </a:p>
        </p:txBody>
      </p:sp>
      <p:sp>
        <p:nvSpPr>
          <p:cNvPr id="6" name="바닥글 개체 틀 4"/>
          <p:cNvSpPr>
            <a:spLocks noGrp="1"/>
          </p:cNvSpPr>
          <p:nvPr>
            <p:ph type="ftr" sz="quarter" idx="10"/>
          </p:nvPr>
        </p:nvSpPr>
        <p:spPr/>
        <p:txBody>
          <a:bodyPr/>
          <a:lstStyle>
            <a:lvl1pPr>
              <a:defRPr smtClean="0"/>
            </a:lvl1pPr>
          </a:lstStyle>
          <a:p>
            <a:pPr>
              <a:defRPr/>
            </a:pPr>
            <a:r>
              <a:rPr lang="en-US"/>
              <a:t>10-14 June 2013 WMO Headquarters Geneva, Switzerland Salle B  </a:t>
            </a:r>
            <a:endParaRPr lang="en-GB" b="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772400" cy="1143000"/>
          </a:xfrm>
        </p:spPr>
        <p:txBody>
          <a:bodyPr/>
          <a:lstStyle/>
          <a:p>
            <a:r>
              <a:rPr lang="en-US" smtClean="0"/>
              <a:t>Click to edit Master title style</a:t>
            </a:r>
            <a:endParaRPr lang="en-AU"/>
          </a:p>
        </p:txBody>
      </p:sp>
      <p:sp>
        <p:nvSpPr>
          <p:cNvPr id="3" name="Content Placeholder 2"/>
          <p:cNvSpPr>
            <a:spLocks noGrp="1"/>
          </p:cNvSpPr>
          <p:nvPr>
            <p:ph idx="1"/>
          </p:nvPr>
        </p:nvSpPr>
        <p:spPr>
          <a:xfrm>
            <a:off x="381000" y="1447800"/>
            <a:ext cx="8382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바닥글 개체 틀 4"/>
          <p:cNvSpPr>
            <a:spLocks noGrp="1"/>
          </p:cNvSpPr>
          <p:nvPr>
            <p:ph type="ftr" sz="quarter" idx="10"/>
          </p:nvPr>
        </p:nvSpPr>
        <p:spPr/>
        <p:txBody>
          <a:bodyPr/>
          <a:lstStyle>
            <a:lvl1pPr>
              <a:defRPr/>
            </a:lvl1pPr>
          </a:lstStyle>
          <a:p>
            <a:pPr>
              <a:defRPr/>
            </a:pPr>
            <a:r>
              <a:rPr lang="en-US"/>
              <a:t>10-14 June 2013 WMO Headquarters Geneva, Switzerland Salle B  </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제목 및 내용">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a:srcRect/>
          <a:stretch>
            <a:fillRect/>
          </a:stretch>
        </p:blipFill>
        <p:spPr bwMode="auto">
          <a:xfrm>
            <a:off x="0" y="0"/>
            <a:ext cx="9145588" cy="6859588"/>
          </a:xfrm>
          <a:prstGeom prst="rect">
            <a:avLst/>
          </a:prstGeom>
          <a:noFill/>
          <a:ln w="9525">
            <a:noFill/>
            <a:miter lim="800000"/>
            <a:headEnd/>
            <a:tailEnd/>
          </a:ln>
        </p:spPr>
      </p:pic>
      <p:sp>
        <p:nvSpPr>
          <p:cNvPr id="5" name="바닥글 개체 틀 4"/>
          <p:cNvSpPr txBox="1">
            <a:spLocks/>
          </p:cNvSpPr>
          <p:nvPr userDrawn="1"/>
        </p:nvSpPr>
        <p:spPr>
          <a:xfrm>
            <a:off x="5334000" y="6324600"/>
            <a:ext cx="3733800" cy="365125"/>
          </a:xfrm>
          <a:prstGeom prst="rect">
            <a:avLst/>
          </a:prstGeom>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eaLnBrk="0" hangingPunct="0">
              <a:defRPr/>
            </a:pPr>
            <a:endParaRPr lang="en-GB" sz="1200" dirty="0">
              <a:solidFill>
                <a:srgbClr val="898989"/>
              </a:solidFill>
              <a:latin typeface="Arial" charset="0"/>
            </a:endParaRPr>
          </a:p>
        </p:txBody>
      </p:sp>
      <p:sp>
        <p:nvSpPr>
          <p:cNvPr id="2" name="제목 1"/>
          <p:cNvSpPr>
            <a:spLocks noGrp="1"/>
          </p:cNvSpPr>
          <p:nvPr>
            <p:ph type="title"/>
          </p:nvPr>
        </p:nvSpPr>
        <p:spPr/>
        <p:txBody>
          <a:bodyPr/>
          <a:lstStyle/>
          <a:p>
            <a:r>
              <a:rPr lang="ko-KR" altLang="en-US" smtClean="0"/>
              <a:t>마스터 제목 스타일 편집</a:t>
            </a:r>
            <a:endParaRPr lang="en-GB"/>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바닥글 개체 틀 4"/>
          <p:cNvSpPr>
            <a:spLocks noGrp="1"/>
          </p:cNvSpPr>
          <p:nvPr>
            <p:ph type="ftr" sz="quarter" idx="10"/>
          </p:nvPr>
        </p:nvSpPr>
        <p:spPr/>
        <p:txBody>
          <a:bodyPr/>
          <a:lstStyle>
            <a:lvl1pPr>
              <a:defRPr smtClean="0"/>
            </a:lvl1pPr>
          </a:lstStyle>
          <a:p>
            <a:pPr>
              <a:defRPr/>
            </a:pPr>
            <a:r>
              <a:rPr lang="en-US"/>
              <a:t>10-14 June 2013 WMO Headquarters Geneva, Switzerland Salle B  </a:t>
            </a:r>
            <a:endParaRPr lang="en-GB" b="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콘텐츠 2개">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a:srcRect/>
          <a:stretch>
            <a:fillRect/>
          </a:stretch>
        </p:blipFill>
        <p:spPr bwMode="auto">
          <a:xfrm>
            <a:off x="0" y="0"/>
            <a:ext cx="9145588" cy="6859588"/>
          </a:xfrm>
          <a:prstGeom prst="rect">
            <a:avLst/>
          </a:prstGeom>
          <a:noFill/>
          <a:ln w="9525">
            <a:noFill/>
            <a:miter lim="800000"/>
            <a:headEnd/>
            <a:tailEnd/>
          </a:ln>
        </p:spPr>
      </p:pic>
      <p:sp>
        <p:nvSpPr>
          <p:cNvPr id="6" name="바닥글 개체 틀 4"/>
          <p:cNvSpPr txBox="1">
            <a:spLocks/>
          </p:cNvSpPr>
          <p:nvPr userDrawn="1"/>
        </p:nvSpPr>
        <p:spPr>
          <a:xfrm>
            <a:off x="5334000" y="6324600"/>
            <a:ext cx="3733800" cy="365125"/>
          </a:xfrm>
          <a:prstGeom prst="rect">
            <a:avLst/>
          </a:prstGeom>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eaLnBrk="0" hangingPunct="0">
              <a:defRPr/>
            </a:pPr>
            <a:endParaRPr lang="en-GB" sz="1200" dirty="0">
              <a:solidFill>
                <a:srgbClr val="898989"/>
              </a:solidFill>
              <a:latin typeface="Arial" charset="0"/>
            </a:endParaRPr>
          </a:p>
        </p:txBody>
      </p:sp>
      <p:sp>
        <p:nvSpPr>
          <p:cNvPr id="2" name="제목 1"/>
          <p:cNvSpPr>
            <a:spLocks noGrp="1"/>
          </p:cNvSpPr>
          <p:nvPr>
            <p:ph type="title"/>
          </p:nvPr>
        </p:nvSpPr>
        <p:spPr/>
        <p:txBody>
          <a:bodyPr/>
          <a:lstStyle/>
          <a:p>
            <a:r>
              <a:rPr lang="ko-KR" altLang="en-US" smtClean="0"/>
              <a:t>마스터 제목 스타일 편집</a:t>
            </a:r>
            <a:endParaRPr lang="en-GB"/>
          </a:p>
        </p:txBody>
      </p:sp>
      <p:sp>
        <p:nvSpPr>
          <p:cNvPr id="3" name="내용 개체 틀 2"/>
          <p:cNvSpPr>
            <a:spLocks noGrp="1"/>
          </p:cNvSpPr>
          <p:nvPr>
            <p:ph sz="half" idx="1"/>
          </p:nvPr>
        </p:nvSpPr>
        <p:spPr>
          <a:xfrm>
            <a:off x="3810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내용 개체 틀 3"/>
          <p:cNvSpPr>
            <a:spLocks noGrp="1"/>
          </p:cNvSpPr>
          <p:nvPr>
            <p:ph sz="half" idx="2"/>
          </p:nvPr>
        </p:nvSpPr>
        <p:spPr>
          <a:xfrm>
            <a:off x="4648200" y="1447800"/>
            <a:ext cx="41148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7" name="바닥글 개체 틀 4"/>
          <p:cNvSpPr>
            <a:spLocks noGrp="1"/>
          </p:cNvSpPr>
          <p:nvPr>
            <p:ph type="ftr" sz="quarter" idx="10"/>
          </p:nvPr>
        </p:nvSpPr>
        <p:spPr/>
        <p:txBody>
          <a:bodyPr/>
          <a:lstStyle>
            <a:lvl1pPr>
              <a:defRPr smtClean="0"/>
            </a:lvl1pPr>
          </a:lstStyle>
          <a:p>
            <a:pPr>
              <a:defRPr/>
            </a:pPr>
            <a:r>
              <a:rPr lang="en-US"/>
              <a:t>10-14 June 2013 WMO Headquarters Geneva, Switzerland Salle B  </a:t>
            </a:r>
            <a:endParaRPr lang="en-GB" b="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비교">
    <p:spTree>
      <p:nvGrpSpPr>
        <p:cNvPr id="1" name=""/>
        <p:cNvGrpSpPr/>
        <p:nvPr/>
      </p:nvGrpSpPr>
      <p:grpSpPr>
        <a:xfrm>
          <a:off x="0" y="0"/>
          <a:ext cx="0" cy="0"/>
          <a:chOff x="0" y="0"/>
          <a:chExt cx="0" cy="0"/>
        </a:xfrm>
      </p:grpSpPr>
      <p:pic>
        <p:nvPicPr>
          <p:cNvPr id="7" name="Picture 8"/>
          <p:cNvPicPr>
            <a:picLocks noChangeAspect="1" noChangeArrowheads="1"/>
          </p:cNvPicPr>
          <p:nvPr userDrawn="1"/>
        </p:nvPicPr>
        <p:blipFill>
          <a:blip r:embed="rId2"/>
          <a:srcRect/>
          <a:stretch>
            <a:fillRect/>
          </a:stretch>
        </p:blipFill>
        <p:spPr bwMode="auto">
          <a:xfrm>
            <a:off x="0" y="0"/>
            <a:ext cx="9145588" cy="6859588"/>
          </a:xfrm>
          <a:prstGeom prst="rect">
            <a:avLst/>
          </a:prstGeom>
          <a:noFill/>
          <a:ln w="9525">
            <a:noFill/>
            <a:miter lim="800000"/>
            <a:headEnd/>
            <a:tailEnd/>
          </a:ln>
        </p:spPr>
      </p:pic>
      <p:sp>
        <p:nvSpPr>
          <p:cNvPr id="8" name="바닥글 개체 틀 4"/>
          <p:cNvSpPr txBox="1">
            <a:spLocks/>
          </p:cNvSpPr>
          <p:nvPr userDrawn="1"/>
        </p:nvSpPr>
        <p:spPr>
          <a:xfrm>
            <a:off x="5334000" y="6324600"/>
            <a:ext cx="3733800" cy="365125"/>
          </a:xfrm>
          <a:prstGeom prst="rect">
            <a:avLst/>
          </a:prstGeom>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eaLnBrk="0" hangingPunct="0">
              <a:defRPr/>
            </a:pPr>
            <a:endParaRPr lang="en-GB" sz="1200" dirty="0">
              <a:solidFill>
                <a:srgbClr val="898989"/>
              </a:solidFill>
              <a:latin typeface="Arial" charset="0"/>
            </a:endParaRPr>
          </a:p>
        </p:txBody>
      </p:sp>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en-GB"/>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제목만">
    <p:spTree>
      <p:nvGrpSpPr>
        <p:cNvPr id="1" name=""/>
        <p:cNvGrpSpPr/>
        <p:nvPr/>
      </p:nvGrpSpPr>
      <p:grpSpPr>
        <a:xfrm>
          <a:off x="0" y="0"/>
          <a:ext cx="0" cy="0"/>
          <a:chOff x="0" y="0"/>
          <a:chExt cx="0" cy="0"/>
        </a:xfrm>
      </p:grpSpPr>
      <p:pic>
        <p:nvPicPr>
          <p:cNvPr id="3" name="Picture 8"/>
          <p:cNvPicPr>
            <a:picLocks noChangeAspect="1" noChangeArrowheads="1"/>
          </p:cNvPicPr>
          <p:nvPr userDrawn="1"/>
        </p:nvPicPr>
        <p:blipFill>
          <a:blip r:embed="rId2"/>
          <a:srcRect/>
          <a:stretch>
            <a:fillRect/>
          </a:stretch>
        </p:blipFill>
        <p:spPr bwMode="auto">
          <a:xfrm>
            <a:off x="0" y="0"/>
            <a:ext cx="9145588" cy="6859588"/>
          </a:xfrm>
          <a:prstGeom prst="rect">
            <a:avLst/>
          </a:prstGeom>
          <a:noFill/>
          <a:ln w="9525">
            <a:noFill/>
            <a:miter lim="800000"/>
            <a:headEnd/>
            <a:tailEnd/>
          </a:ln>
        </p:spPr>
      </p:pic>
      <p:sp>
        <p:nvSpPr>
          <p:cNvPr id="4" name="바닥글 개체 틀 4"/>
          <p:cNvSpPr txBox="1">
            <a:spLocks/>
          </p:cNvSpPr>
          <p:nvPr userDrawn="1"/>
        </p:nvSpPr>
        <p:spPr>
          <a:xfrm>
            <a:off x="5334000" y="6324600"/>
            <a:ext cx="3733800" cy="365125"/>
          </a:xfrm>
          <a:prstGeom prst="rect">
            <a:avLst/>
          </a:prstGeom>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eaLnBrk="0" hangingPunct="0">
              <a:defRPr/>
            </a:pPr>
            <a:endParaRPr lang="en-GB" sz="1200" dirty="0">
              <a:solidFill>
                <a:srgbClr val="898989"/>
              </a:solidFill>
              <a:latin typeface="Arial" charset="0"/>
            </a:endParaRPr>
          </a:p>
        </p:txBody>
      </p:sp>
      <p:sp>
        <p:nvSpPr>
          <p:cNvPr id="2" name="제목 1"/>
          <p:cNvSpPr>
            <a:spLocks noGrp="1"/>
          </p:cNvSpPr>
          <p:nvPr>
            <p:ph type="title"/>
          </p:nvPr>
        </p:nvSpPr>
        <p:spPr/>
        <p:txBody>
          <a:bodyPr/>
          <a:lstStyle/>
          <a:p>
            <a:r>
              <a:rPr lang="ko-KR" altLang="en-US" smtClean="0"/>
              <a:t>마스터 제목 스타일 편집</a:t>
            </a:r>
            <a:endParaRPr lang="en-GB"/>
          </a:p>
        </p:txBody>
      </p:sp>
      <p:sp>
        <p:nvSpPr>
          <p:cNvPr id="5" name="바닥글 개체 틀 4"/>
          <p:cNvSpPr>
            <a:spLocks noGrp="1"/>
          </p:cNvSpPr>
          <p:nvPr>
            <p:ph type="ftr" sz="quarter" idx="10"/>
          </p:nvPr>
        </p:nvSpPr>
        <p:spPr/>
        <p:txBody>
          <a:bodyPr/>
          <a:lstStyle>
            <a:lvl1pPr>
              <a:defRPr smtClean="0"/>
            </a:lvl1pPr>
          </a:lstStyle>
          <a:p>
            <a:pPr>
              <a:defRPr/>
            </a:pPr>
            <a:r>
              <a:rPr lang="en-US"/>
              <a:t>10-14 June 2013 WMO Headquarters Geneva, Switzerland Salle B  </a:t>
            </a:r>
            <a:endParaRPr lang="en-GB" b="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a:srcRect/>
          <a:stretch>
            <a:fillRect/>
          </a:stretch>
        </p:blipFill>
        <p:spPr bwMode="auto">
          <a:xfrm>
            <a:off x="0" y="0"/>
            <a:ext cx="9145588" cy="6859588"/>
          </a:xfrm>
          <a:prstGeom prst="rect">
            <a:avLst/>
          </a:prstGeom>
          <a:noFill/>
          <a:ln w="9525">
            <a:noFill/>
            <a:miter lim="800000"/>
            <a:headEnd/>
            <a:tailEnd/>
          </a:ln>
        </p:spPr>
      </p:pic>
      <p:sp>
        <p:nvSpPr>
          <p:cNvPr id="6" name="바닥글 개체 틀 4"/>
          <p:cNvSpPr txBox="1">
            <a:spLocks/>
          </p:cNvSpPr>
          <p:nvPr userDrawn="1"/>
        </p:nvSpPr>
        <p:spPr>
          <a:xfrm>
            <a:off x="5334000" y="6324600"/>
            <a:ext cx="3733800" cy="365125"/>
          </a:xfrm>
          <a:prstGeom prst="rect">
            <a:avLst/>
          </a:prstGeom>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eaLnBrk="0" hangingPunct="0">
              <a:defRPr/>
            </a:pPr>
            <a:endParaRPr lang="en-GB" sz="1200" dirty="0">
              <a:solidFill>
                <a:srgbClr val="898989"/>
              </a:solidFill>
              <a:latin typeface="Arial" charset="0"/>
            </a:endParaRPr>
          </a:p>
        </p:txBody>
      </p:sp>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en-GB"/>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7" name="바닥글 개체 틀 4"/>
          <p:cNvSpPr>
            <a:spLocks noGrp="1"/>
          </p:cNvSpPr>
          <p:nvPr>
            <p:ph type="ftr" sz="quarter" idx="10"/>
          </p:nvPr>
        </p:nvSpPr>
        <p:spPr/>
        <p:txBody>
          <a:bodyPr/>
          <a:lstStyle>
            <a:lvl1pPr>
              <a:defRPr smtClean="0"/>
            </a:lvl1pPr>
          </a:lstStyle>
          <a:p>
            <a:pPr>
              <a:defRPr/>
            </a:pPr>
            <a:r>
              <a:rPr lang="en-US"/>
              <a:t>10-14 June 2013 WMO Headquarters Geneva, Switzerland Salle B  </a:t>
            </a:r>
            <a:endParaRPr lang="en-GB" b="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pic>
        <p:nvPicPr>
          <p:cNvPr id="5" name="Picture 8"/>
          <p:cNvPicPr>
            <a:picLocks noChangeAspect="1" noChangeArrowheads="1"/>
          </p:cNvPicPr>
          <p:nvPr userDrawn="1"/>
        </p:nvPicPr>
        <p:blipFill>
          <a:blip r:embed="rId2"/>
          <a:srcRect/>
          <a:stretch>
            <a:fillRect/>
          </a:stretch>
        </p:blipFill>
        <p:spPr bwMode="auto">
          <a:xfrm>
            <a:off x="0" y="0"/>
            <a:ext cx="9145588" cy="6859588"/>
          </a:xfrm>
          <a:prstGeom prst="rect">
            <a:avLst/>
          </a:prstGeom>
          <a:noFill/>
          <a:ln w="9525">
            <a:noFill/>
            <a:miter lim="800000"/>
            <a:headEnd/>
            <a:tailEnd/>
          </a:ln>
        </p:spPr>
      </p:pic>
      <p:sp>
        <p:nvSpPr>
          <p:cNvPr id="6" name="바닥글 개체 틀 4"/>
          <p:cNvSpPr txBox="1">
            <a:spLocks/>
          </p:cNvSpPr>
          <p:nvPr userDrawn="1"/>
        </p:nvSpPr>
        <p:spPr>
          <a:xfrm>
            <a:off x="5334000" y="6324600"/>
            <a:ext cx="3733800" cy="365125"/>
          </a:xfrm>
          <a:prstGeom prst="rect">
            <a:avLst/>
          </a:prstGeom>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eaLnBrk="0" hangingPunct="0">
              <a:defRPr/>
            </a:pPr>
            <a:endParaRPr lang="en-GB" sz="1200" dirty="0">
              <a:solidFill>
                <a:srgbClr val="898989"/>
              </a:solidFill>
              <a:latin typeface="Arial" charset="0"/>
            </a:endParaRPr>
          </a:p>
        </p:txBody>
      </p:sp>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en-GB"/>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7" name="바닥글 개체 틀 4"/>
          <p:cNvSpPr>
            <a:spLocks noGrp="1"/>
          </p:cNvSpPr>
          <p:nvPr>
            <p:ph type="ftr" sz="quarter" idx="10"/>
          </p:nvPr>
        </p:nvSpPr>
        <p:spPr/>
        <p:txBody>
          <a:bodyPr/>
          <a:lstStyle>
            <a:lvl1pPr>
              <a:defRPr smtClean="0"/>
            </a:lvl1pPr>
          </a:lstStyle>
          <a:p>
            <a:pPr>
              <a:defRPr/>
            </a:pPr>
            <a:r>
              <a:rPr lang="en-US"/>
              <a:t>10-14 June 2013 WMO Headquarters Geneva, Switzerland Salle B  </a:t>
            </a:r>
            <a:endParaRPr lang="en-GB" b="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vertTx" preserve="1">
  <p:cSld name="제목 및 세로 텍스트">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a:srcRect/>
          <a:stretch>
            <a:fillRect/>
          </a:stretch>
        </p:blipFill>
        <p:spPr bwMode="auto">
          <a:xfrm>
            <a:off x="0" y="0"/>
            <a:ext cx="9145588" cy="6859588"/>
          </a:xfrm>
          <a:prstGeom prst="rect">
            <a:avLst/>
          </a:prstGeom>
          <a:noFill/>
          <a:ln w="9525">
            <a:noFill/>
            <a:miter lim="800000"/>
            <a:headEnd/>
            <a:tailEnd/>
          </a:ln>
        </p:spPr>
      </p:pic>
      <p:sp>
        <p:nvSpPr>
          <p:cNvPr id="5" name="바닥글 개체 틀 4"/>
          <p:cNvSpPr txBox="1">
            <a:spLocks/>
          </p:cNvSpPr>
          <p:nvPr userDrawn="1"/>
        </p:nvSpPr>
        <p:spPr>
          <a:xfrm>
            <a:off x="5334000" y="6324600"/>
            <a:ext cx="3733800" cy="365125"/>
          </a:xfrm>
          <a:prstGeom prst="rect">
            <a:avLst/>
          </a:prstGeom>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eaLnBrk="0" hangingPunct="0">
              <a:defRPr/>
            </a:pPr>
            <a:endParaRPr lang="en-GB" sz="1200" dirty="0">
              <a:solidFill>
                <a:srgbClr val="898989"/>
              </a:solidFill>
              <a:latin typeface="Arial" charset="0"/>
            </a:endParaRPr>
          </a:p>
        </p:txBody>
      </p:sp>
      <p:sp>
        <p:nvSpPr>
          <p:cNvPr id="2" name="제목 1"/>
          <p:cNvSpPr>
            <a:spLocks noGrp="1"/>
          </p:cNvSpPr>
          <p:nvPr>
            <p:ph type="title"/>
          </p:nvPr>
        </p:nvSpPr>
        <p:spPr/>
        <p:txBody>
          <a:bodyPr/>
          <a:lstStyle/>
          <a:p>
            <a:r>
              <a:rPr lang="ko-KR" altLang="en-US" smtClean="0"/>
              <a:t>마스터 제목 스타일 편집</a:t>
            </a:r>
            <a:endParaRPr lang="en-GB"/>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바닥글 개체 틀 4"/>
          <p:cNvSpPr>
            <a:spLocks noGrp="1"/>
          </p:cNvSpPr>
          <p:nvPr>
            <p:ph type="ftr" sz="quarter" idx="10"/>
          </p:nvPr>
        </p:nvSpPr>
        <p:spPr/>
        <p:txBody>
          <a:bodyPr/>
          <a:lstStyle>
            <a:lvl1pPr>
              <a:defRPr smtClean="0"/>
            </a:lvl1pPr>
          </a:lstStyle>
          <a:p>
            <a:pPr>
              <a:defRPr/>
            </a:pPr>
            <a:r>
              <a:rPr lang="en-US"/>
              <a:t>10-14 June 2013 WMO Headquarters Geneva, Switzerland Salle B  </a:t>
            </a:r>
            <a:endParaRPr lang="en-GB" b="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바닥글 개체 틀 4"/>
          <p:cNvSpPr>
            <a:spLocks noGrp="1"/>
          </p:cNvSpPr>
          <p:nvPr>
            <p:ph type="ftr" sz="quarter" idx="10"/>
          </p:nvPr>
        </p:nvSpPr>
        <p:spPr/>
        <p:txBody>
          <a:bodyPr/>
          <a:lstStyle>
            <a:lvl1pPr>
              <a:defRPr/>
            </a:lvl1pPr>
          </a:lstStyle>
          <a:p>
            <a:pPr>
              <a:defRPr/>
            </a:pPr>
            <a:r>
              <a:rPr lang="en-US"/>
              <a:t>10-14 June 2013 WMO Headquarters Geneva, Switzerland Salle B  </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userDrawn="1"/>
        </p:nvPicPr>
        <p:blipFill>
          <a:blip r:embed="rId12"/>
          <a:srcRect/>
          <a:stretch>
            <a:fillRect/>
          </a:stretch>
        </p:blipFill>
        <p:spPr bwMode="auto">
          <a:xfrm>
            <a:off x="0" y="0"/>
            <a:ext cx="9145588" cy="6859588"/>
          </a:xfrm>
          <a:prstGeom prst="rect">
            <a:avLst/>
          </a:prstGeom>
          <a:noFill/>
          <a:ln w="9525">
            <a:noFill/>
            <a:miter lim="800000"/>
            <a:headEnd/>
            <a:tailEnd/>
          </a:ln>
        </p:spPr>
      </p:pic>
      <p:sp>
        <p:nvSpPr>
          <p:cNvPr id="1027" name="Rectangle 2"/>
          <p:cNvSpPr>
            <a:spLocks noGrp="1" noChangeArrowheads="1"/>
          </p:cNvSpPr>
          <p:nvPr>
            <p:ph type="title"/>
          </p:nvPr>
        </p:nvSpPr>
        <p:spPr bwMode="auto">
          <a:xfrm>
            <a:off x="1295400" y="1524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ko-KR" smtClean="0"/>
              <a:t>Click to edit Master title style</a:t>
            </a:r>
          </a:p>
        </p:txBody>
      </p:sp>
      <p:sp>
        <p:nvSpPr>
          <p:cNvPr id="1028" name="Rectangle 3"/>
          <p:cNvSpPr>
            <a:spLocks noGrp="1" noChangeArrowheads="1"/>
          </p:cNvSpPr>
          <p:nvPr>
            <p:ph type="body" idx="1"/>
          </p:nvPr>
        </p:nvSpPr>
        <p:spPr bwMode="auto">
          <a:xfrm>
            <a:off x="381000" y="1447800"/>
            <a:ext cx="83820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5" name="바닥글 개체 틀 4"/>
          <p:cNvSpPr>
            <a:spLocks noGrp="1"/>
          </p:cNvSpPr>
          <p:nvPr>
            <p:ph type="ftr" sz="quarter" idx="3"/>
          </p:nvPr>
        </p:nvSpPr>
        <p:spPr>
          <a:xfrm>
            <a:off x="152400" y="6356350"/>
            <a:ext cx="4800600" cy="365125"/>
          </a:xfrm>
          <a:prstGeom prst="rect">
            <a:avLst/>
          </a:prstGeom>
        </p:spPr>
        <p:txBody>
          <a:bodyPr vert="horz" wrap="square" lIns="91440" tIns="45720" rIns="91440" bIns="45720" numCol="1" anchor="ctr" anchorCtr="0" compatLnSpc="1">
            <a:prstTxWarp prst="textNoShape">
              <a:avLst/>
            </a:prstTxWarp>
          </a:bodyPr>
          <a:lstStyle>
            <a:lvl1pPr eaLnBrk="0" hangingPunct="0">
              <a:defRPr sz="1200" b="1" smtClean="0">
                <a:solidFill>
                  <a:srgbClr val="898989"/>
                </a:solidFill>
                <a:latin typeface="Arial" charset="0"/>
                <a:cs typeface="Arial" charset="0"/>
              </a:defRPr>
            </a:lvl1pPr>
          </a:lstStyle>
          <a:p>
            <a:pPr>
              <a:defRPr/>
            </a:pPr>
            <a:r>
              <a:rPr lang="en-US"/>
              <a:t>10-14 June 2013 WMO Headquarters Geneva, Switzerland Salle B  </a:t>
            </a:r>
            <a:endParaRPr lang="en-GB"/>
          </a:p>
        </p:txBody>
      </p:sp>
      <p:sp>
        <p:nvSpPr>
          <p:cNvPr id="6" name="바닥글 개체 틀 4"/>
          <p:cNvSpPr txBox="1">
            <a:spLocks/>
          </p:cNvSpPr>
          <p:nvPr userDrawn="1"/>
        </p:nvSpPr>
        <p:spPr>
          <a:xfrm>
            <a:off x="5334000" y="6324600"/>
            <a:ext cx="3733800" cy="365125"/>
          </a:xfrm>
          <a:prstGeom prst="rect">
            <a:avLst/>
          </a:prstGeom>
        </p:spPr>
        <p:txBody>
          <a:bodyPr anchor="ct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r" eaLnBrk="0" hangingPunct="0">
              <a:defRPr/>
            </a:pPr>
            <a:endParaRPr lang="en-GB" sz="1200">
              <a:solidFill>
                <a:srgbClr val="898989"/>
              </a:solidFill>
              <a:latin typeface="Arial" charset="0"/>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57" r:id="rId9"/>
    <p:sldLayoutId id="2147483658" r:id="rId10"/>
  </p:sldLayoutIdLst>
  <p:hf sldNum="0" hd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Calibri" pitchFamily="34" charset="0"/>
        </a:defRPr>
      </a:lvl2pPr>
      <a:lvl3pPr algn="l" rtl="0" eaLnBrk="0" fontAlgn="base" hangingPunct="0">
        <a:spcBef>
          <a:spcPct val="0"/>
        </a:spcBef>
        <a:spcAft>
          <a:spcPct val="0"/>
        </a:spcAft>
        <a:defRPr sz="3600" b="1">
          <a:solidFill>
            <a:schemeClr val="tx2"/>
          </a:solidFill>
          <a:latin typeface="Calibri" pitchFamily="34" charset="0"/>
        </a:defRPr>
      </a:lvl3pPr>
      <a:lvl4pPr algn="l" rtl="0" eaLnBrk="0" fontAlgn="base" hangingPunct="0">
        <a:spcBef>
          <a:spcPct val="0"/>
        </a:spcBef>
        <a:spcAft>
          <a:spcPct val="0"/>
        </a:spcAft>
        <a:defRPr sz="3600" b="1">
          <a:solidFill>
            <a:schemeClr val="tx2"/>
          </a:solidFill>
          <a:latin typeface="Calibri" pitchFamily="34" charset="0"/>
        </a:defRPr>
      </a:lvl4pPr>
      <a:lvl5pPr algn="l" rtl="0" eaLnBrk="0" fontAlgn="base" hangingPunct="0">
        <a:spcBef>
          <a:spcPct val="0"/>
        </a:spcBef>
        <a:spcAft>
          <a:spcPct val="0"/>
        </a:spcAft>
        <a:defRPr sz="3600" b="1">
          <a:solidFill>
            <a:schemeClr val="tx2"/>
          </a:solidFill>
          <a:latin typeface="Calibri" pitchFamily="34" charset="0"/>
        </a:defRPr>
      </a:lvl5pPr>
      <a:lvl6pPr marL="457200" algn="l" rtl="0" fontAlgn="base">
        <a:spcBef>
          <a:spcPct val="0"/>
        </a:spcBef>
        <a:spcAft>
          <a:spcPct val="0"/>
        </a:spcAft>
        <a:defRPr sz="3600" b="1">
          <a:solidFill>
            <a:schemeClr val="tx2"/>
          </a:solidFill>
          <a:latin typeface="Times" charset="0"/>
        </a:defRPr>
      </a:lvl6pPr>
      <a:lvl7pPr marL="914400" algn="l" rtl="0" fontAlgn="base">
        <a:spcBef>
          <a:spcPct val="0"/>
        </a:spcBef>
        <a:spcAft>
          <a:spcPct val="0"/>
        </a:spcAft>
        <a:defRPr sz="3600" b="1">
          <a:solidFill>
            <a:schemeClr val="tx2"/>
          </a:solidFill>
          <a:latin typeface="Times" charset="0"/>
        </a:defRPr>
      </a:lvl7pPr>
      <a:lvl8pPr marL="1371600" algn="l" rtl="0" fontAlgn="base">
        <a:spcBef>
          <a:spcPct val="0"/>
        </a:spcBef>
        <a:spcAft>
          <a:spcPct val="0"/>
        </a:spcAft>
        <a:defRPr sz="3600" b="1">
          <a:solidFill>
            <a:schemeClr val="tx2"/>
          </a:solidFill>
          <a:latin typeface="Times" charset="0"/>
        </a:defRPr>
      </a:lvl8pPr>
      <a:lvl9pPr marL="1828800" algn="l" rtl="0" fontAlgn="base">
        <a:spcBef>
          <a:spcPct val="0"/>
        </a:spcBef>
        <a:spcAft>
          <a:spcPct val="0"/>
        </a:spcAft>
        <a:defRPr sz="3600" b="1">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hyperlink" Target="http://www.ga.gov.au/hazards.html" TargetMode="External"/><Relationship Id="rId2" Type="http://schemas.openxmlformats.org/officeDocument/2006/relationships/hyperlink" Target="http://www.ga.gov.au/search/index.html#/" TargetMode="Externa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em.gov.au/np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federalfinancialrelations.gov.au/content/npa/environment/natural_disaster_resilience/national_partnership.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p:cNvPicPr>
            <a:picLocks noChangeAspect="1" noChangeArrowheads="1"/>
          </p:cNvPicPr>
          <p:nvPr/>
        </p:nvPicPr>
        <p:blipFill>
          <a:blip r:embed="rId3"/>
          <a:srcRect/>
          <a:stretch>
            <a:fillRect/>
          </a:stretch>
        </p:blipFill>
        <p:spPr bwMode="auto">
          <a:xfrm>
            <a:off x="0" y="0"/>
            <a:ext cx="9145588" cy="6859588"/>
          </a:xfrm>
          <a:prstGeom prst="rect">
            <a:avLst/>
          </a:prstGeom>
          <a:noFill/>
          <a:ln w="9525">
            <a:noFill/>
            <a:miter lim="800000"/>
            <a:headEnd/>
            <a:tailEnd/>
          </a:ln>
        </p:spPr>
      </p:pic>
      <p:sp>
        <p:nvSpPr>
          <p:cNvPr id="14338" name="Rectangle 5"/>
          <p:cNvSpPr>
            <a:spLocks noGrp="1" noChangeArrowheads="1"/>
          </p:cNvSpPr>
          <p:nvPr>
            <p:ph type="ctrTitle"/>
          </p:nvPr>
        </p:nvSpPr>
        <p:spPr>
          <a:xfrm>
            <a:off x="1905000" y="381000"/>
            <a:ext cx="7772400" cy="1143000"/>
          </a:xfrm>
        </p:spPr>
        <p:txBody>
          <a:bodyPr/>
          <a:lstStyle/>
          <a:p>
            <a:pPr eaLnBrk="1" hangingPunct="1"/>
            <a:r>
              <a:rPr lang="en-US" altLang="ko-KR" sz="2400" smtClean="0">
                <a:solidFill>
                  <a:schemeClr val="bg1"/>
                </a:solidFill>
                <a:latin typeface="Arial Narrow" pitchFamily="34" charset="0"/>
                <a:ea typeface="굴림" pitchFamily="34" charset="-127"/>
              </a:rPr>
              <a:t>World Meteorological Organization</a:t>
            </a:r>
            <a:br>
              <a:rPr lang="en-US" altLang="ko-KR" sz="2400" smtClean="0">
                <a:solidFill>
                  <a:schemeClr val="bg1"/>
                </a:solidFill>
                <a:latin typeface="Arial Narrow" pitchFamily="34" charset="0"/>
                <a:ea typeface="굴림" pitchFamily="34" charset="-127"/>
              </a:rPr>
            </a:br>
            <a:r>
              <a:rPr lang="en-US" altLang="ko-KR" sz="1400" smtClean="0">
                <a:solidFill>
                  <a:schemeClr val="bg1"/>
                </a:solidFill>
                <a:latin typeface="Arial Narrow" pitchFamily="34" charset="0"/>
                <a:ea typeface="굴림" pitchFamily="34" charset="-127"/>
              </a:rPr>
              <a:t>Working together in weather, climate and water</a:t>
            </a:r>
            <a:endParaRPr lang="en-US" altLang="ko-KR" smtClean="0">
              <a:ea typeface="굴림" pitchFamily="34" charset="-127"/>
            </a:endParaRPr>
          </a:p>
        </p:txBody>
      </p:sp>
      <p:sp>
        <p:nvSpPr>
          <p:cNvPr id="14339" name="Rectangle 6"/>
          <p:cNvSpPr>
            <a:spLocks noGrp="1" noChangeArrowheads="1"/>
          </p:cNvSpPr>
          <p:nvPr>
            <p:ph type="subTitle" idx="1"/>
          </p:nvPr>
        </p:nvSpPr>
        <p:spPr>
          <a:xfrm>
            <a:off x="533400" y="2057400"/>
            <a:ext cx="8305800" cy="3962400"/>
          </a:xfrm>
        </p:spPr>
        <p:txBody>
          <a:bodyPr anchor="ctr"/>
          <a:lstStyle/>
          <a:p>
            <a:r>
              <a:rPr lang="en-US" b="1" smtClean="0"/>
              <a:t>First Technical Workshop on Standards for Hazard Monitoring, Data, Metadata and Analysis to Support Risk Assessment </a:t>
            </a:r>
          </a:p>
          <a:p>
            <a:endParaRPr lang="en-US" sz="2800" smtClean="0"/>
          </a:p>
          <a:p>
            <a:r>
              <a:rPr lang="en-US" sz="2400" b="1" i="1" smtClean="0"/>
              <a:t>10-14 June 2013 WMO Headquarters </a:t>
            </a:r>
          </a:p>
          <a:p>
            <a:r>
              <a:rPr lang="en-US" sz="2400" b="1" i="1" smtClean="0"/>
              <a:t>Geneva, Switzerland Salle B </a:t>
            </a:r>
          </a:p>
          <a:p>
            <a:endParaRPr lang="en-US" sz="2400" smtClean="0"/>
          </a:p>
          <a:p>
            <a:pPr eaLnBrk="1" hangingPunct="1"/>
            <a:r>
              <a:rPr lang="en-US" altLang="ko-KR" sz="2400" smtClean="0">
                <a:solidFill>
                  <a:schemeClr val="bg1"/>
                </a:solidFill>
                <a:latin typeface="Arial Narrow" pitchFamily="34" charset="0"/>
                <a:ea typeface="굴림" pitchFamily="34" charset="-127"/>
              </a:rPr>
              <a:t>Linda Anderson-Berry       lab@bom.gov.au</a:t>
            </a:r>
            <a:endParaRPr lang="en-US" altLang="ko-KR" sz="4800" smtClean="0">
              <a:solidFill>
                <a:schemeClr val="bg1"/>
              </a:solidFill>
              <a:latin typeface="Arial Narrow" pitchFamily="34" charset="0"/>
              <a:ea typeface="굴림" pitchFamily="34" charset="-127"/>
            </a:endParaRPr>
          </a:p>
        </p:txBody>
      </p:sp>
      <p:sp>
        <p:nvSpPr>
          <p:cNvPr id="14340" name="Rectangle 9"/>
          <p:cNvSpPr>
            <a:spLocks noChangeArrowheads="1"/>
          </p:cNvSpPr>
          <p:nvPr/>
        </p:nvSpPr>
        <p:spPr bwMode="auto">
          <a:xfrm>
            <a:off x="228600" y="1371600"/>
            <a:ext cx="1524000" cy="304800"/>
          </a:xfrm>
          <a:prstGeom prst="rect">
            <a:avLst/>
          </a:prstGeom>
          <a:noFill/>
          <a:ln w="9525">
            <a:noFill/>
            <a:miter lim="800000"/>
            <a:headEnd/>
            <a:tailEnd/>
          </a:ln>
        </p:spPr>
        <p:txBody>
          <a:bodyPr anchor="ctr"/>
          <a:lstStyle/>
          <a:p>
            <a:pPr algn="ctr">
              <a:spcBef>
                <a:spcPct val="20000"/>
              </a:spcBef>
            </a:pPr>
            <a:r>
              <a:rPr lang="en-US" altLang="ko-KR" sz="1800">
                <a:solidFill>
                  <a:schemeClr val="bg1"/>
                </a:solidFill>
                <a:latin typeface="Arial Black" pitchFamily="34" charset="0"/>
                <a:ea typeface="굴림" pitchFamily="34" charset="-127"/>
              </a:rPr>
              <a:t>WMO</a:t>
            </a:r>
            <a:endParaRPr lang="en-US" altLang="ko-KR" sz="1400">
              <a:solidFill>
                <a:schemeClr val="bg1"/>
              </a:solidFill>
              <a:latin typeface="Arial Black" pitchFamily="34" charset="0"/>
              <a:ea typeface="굴림" pitchFamily="34" charset="-127"/>
            </a:endParaRPr>
          </a:p>
        </p:txBody>
      </p:sp>
      <p:sp>
        <p:nvSpPr>
          <p:cNvPr id="14341" name="Footer Placeholder 1"/>
          <p:cNvSpPr>
            <a:spLocks noGrp="1"/>
          </p:cNvSpPr>
          <p:nvPr>
            <p:ph type="ftr" sz="quarter" idx="10"/>
          </p:nvPr>
        </p:nvSpPr>
        <p:spPr bwMode="auto">
          <a:xfrm>
            <a:off x="152400" y="6356350"/>
            <a:ext cx="5334000" cy="501650"/>
          </a:xfrm>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NERAG</a:t>
            </a:r>
          </a:p>
        </p:txBody>
      </p:sp>
      <p:sp>
        <p:nvSpPr>
          <p:cNvPr id="3" name="Content Placeholder 2"/>
          <p:cNvSpPr>
            <a:spLocks noGrp="1"/>
          </p:cNvSpPr>
          <p:nvPr>
            <p:ph idx="1"/>
          </p:nvPr>
        </p:nvSpPr>
        <p:spPr>
          <a:xfrm>
            <a:off x="0" y="1295400"/>
            <a:ext cx="8991600" cy="4953000"/>
          </a:xfrm>
        </p:spPr>
        <p:txBody>
          <a:bodyPr/>
          <a:lstStyle/>
          <a:p>
            <a:pPr marL="0" indent="0">
              <a:buFontTx/>
              <a:buNone/>
              <a:defRPr/>
            </a:pPr>
            <a:r>
              <a:rPr lang="en-US" sz="2200" dirty="0"/>
              <a:t>The guidelines aim to provide a risk assessment methodology that: </a:t>
            </a:r>
          </a:p>
          <a:p>
            <a:pPr>
              <a:defRPr/>
            </a:pPr>
            <a:r>
              <a:rPr lang="en-US" sz="2200" dirty="0"/>
              <a:t>enables focus on risks in small (e.g. municipal</a:t>
            </a:r>
            <a:r>
              <a:rPr lang="en-US" sz="2200" dirty="0" smtClean="0"/>
              <a:t>) or </a:t>
            </a:r>
            <a:r>
              <a:rPr lang="en-US" sz="2200" dirty="0"/>
              <a:t>large (e.g. regional and/or state and/or national) areas </a:t>
            </a:r>
          </a:p>
          <a:p>
            <a:pPr>
              <a:defRPr/>
            </a:pPr>
            <a:r>
              <a:rPr lang="en-US" sz="2200" dirty="0"/>
              <a:t>is useable for both risk ‘from’ and risk ‘to’ (e.g. risk from bushfire, risk to infrastructure from all or specific sources of risk) </a:t>
            </a:r>
          </a:p>
          <a:p>
            <a:pPr>
              <a:defRPr/>
            </a:pPr>
            <a:r>
              <a:rPr lang="en-US" sz="2200" dirty="0"/>
              <a:t>uses a scenario-based approach </a:t>
            </a:r>
          </a:p>
          <a:p>
            <a:pPr>
              <a:defRPr/>
            </a:pPr>
            <a:r>
              <a:rPr lang="en-US" sz="2200" dirty="0"/>
              <a:t>samples risk across a range of credible consequence levels </a:t>
            </a:r>
          </a:p>
          <a:p>
            <a:pPr>
              <a:defRPr/>
            </a:pPr>
            <a:r>
              <a:rPr lang="en-US" sz="2200" dirty="0"/>
              <a:t>identifies residual risk under existing controls </a:t>
            </a:r>
          </a:p>
          <a:p>
            <a:pPr>
              <a:defRPr/>
            </a:pPr>
            <a:r>
              <a:rPr lang="en-US" sz="2200" dirty="0"/>
              <a:t>provides base-line </a:t>
            </a:r>
            <a:r>
              <a:rPr lang="en-US" sz="2200" dirty="0" smtClean="0"/>
              <a:t>quantitative and qualitative </a:t>
            </a:r>
            <a:r>
              <a:rPr lang="en-US" sz="2200" dirty="0"/>
              <a:t>risk assessments and triggers for more detailed analysis </a:t>
            </a:r>
          </a:p>
          <a:p>
            <a:pPr marL="0" indent="0">
              <a:buFontTx/>
              <a:buNone/>
              <a:defRPr/>
            </a:pPr>
            <a:r>
              <a:rPr lang="en-US" sz="2200" dirty="0"/>
              <a:t>• allows risk evaluation at varying levels of confidence and certainty </a:t>
            </a:r>
          </a:p>
          <a:p>
            <a:pPr marL="0" indent="0">
              <a:buFontTx/>
              <a:buNone/>
              <a:defRPr/>
            </a:pPr>
            <a:r>
              <a:rPr lang="en-US" sz="2200" dirty="0"/>
              <a:t>• provides outputs that are comparable, which rate risk and suggests means to reduce risk. </a:t>
            </a:r>
          </a:p>
        </p:txBody>
      </p:sp>
      <p:sp>
        <p:nvSpPr>
          <p:cNvPr id="27651"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AU" smtClean="0"/>
              <a:t>National Hazards Programme</a:t>
            </a:r>
            <a:br>
              <a:rPr lang="en-AU" smtClean="0"/>
            </a:br>
            <a:r>
              <a:rPr lang="en-AU" smtClean="0"/>
              <a:t>Products and services</a:t>
            </a:r>
          </a:p>
        </p:txBody>
      </p:sp>
      <p:sp>
        <p:nvSpPr>
          <p:cNvPr id="3" name="Content Placeholder 2"/>
          <p:cNvSpPr>
            <a:spLocks noGrp="1"/>
          </p:cNvSpPr>
          <p:nvPr>
            <p:ph idx="1"/>
          </p:nvPr>
        </p:nvSpPr>
        <p:spPr>
          <a:xfrm>
            <a:off x="152400" y="1371600"/>
            <a:ext cx="8610600" cy="4648200"/>
          </a:xfrm>
        </p:spPr>
        <p:txBody>
          <a:bodyPr/>
          <a:lstStyle/>
          <a:p>
            <a:pPr>
              <a:defRPr/>
            </a:pPr>
            <a:r>
              <a:rPr lang="en-US" dirty="0" smtClean="0"/>
              <a:t>NERAG – and training module</a:t>
            </a:r>
          </a:p>
          <a:p>
            <a:pPr>
              <a:defRPr/>
            </a:pPr>
            <a:r>
              <a:rPr lang="en-US" dirty="0" smtClean="0"/>
              <a:t>Nationally consistent set of natural hazard risk assessments</a:t>
            </a:r>
          </a:p>
          <a:p>
            <a:pPr>
              <a:defRPr/>
            </a:pPr>
            <a:r>
              <a:rPr lang="en-US" dirty="0" smtClean="0"/>
              <a:t>Supporting a national risk register</a:t>
            </a:r>
          </a:p>
          <a:p>
            <a:pPr>
              <a:defRPr/>
            </a:pPr>
            <a:r>
              <a:rPr lang="en-US" dirty="0" smtClean="0"/>
              <a:t>national disaster data base</a:t>
            </a:r>
          </a:p>
          <a:p>
            <a:pPr>
              <a:defRPr/>
            </a:pPr>
            <a:r>
              <a:rPr lang="en-US" dirty="0" smtClean="0"/>
              <a:t>Emergency management knowledge hub – managed through Emergency Management Australia</a:t>
            </a:r>
          </a:p>
          <a:p>
            <a:pPr>
              <a:defRPr/>
            </a:pPr>
            <a:r>
              <a:rPr lang="en-US" dirty="0" smtClean="0"/>
              <a:t>Supporting project from </a:t>
            </a:r>
            <a:r>
              <a:rPr lang="en-US" dirty="0" err="1" smtClean="0"/>
              <a:t>outher</a:t>
            </a:r>
            <a:r>
              <a:rPr lang="en-US" dirty="0" smtClean="0"/>
              <a:t> sub-committees</a:t>
            </a:r>
            <a:endParaRPr lang="en-US" dirty="0"/>
          </a:p>
          <a:p>
            <a:pPr marL="0" indent="0">
              <a:buFontTx/>
              <a:buNone/>
              <a:defRPr/>
            </a:pPr>
            <a:r>
              <a:rPr lang="en-US" dirty="0" smtClean="0"/>
              <a:t> </a:t>
            </a:r>
            <a:endParaRPr lang="en-AU" dirty="0"/>
          </a:p>
          <a:p>
            <a:pPr>
              <a:defRPr/>
            </a:pPr>
            <a:endParaRPr lang="en-AU" dirty="0"/>
          </a:p>
        </p:txBody>
      </p:sp>
      <p:sp>
        <p:nvSpPr>
          <p:cNvPr id="28675"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National Hazards Programme</a:t>
            </a:r>
            <a:br>
              <a:rPr lang="en-US" smtClean="0"/>
            </a:br>
            <a:r>
              <a:rPr lang="en-US" smtClean="0"/>
              <a:t>Beneficiaries</a:t>
            </a:r>
          </a:p>
        </p:txBody>
      </p:sp>
      <p:sp>
        <p:nvSpPr>
          <p:cNvPr id="3" name="Content Placeholder 2"/>
          <p:cNvSpPr>
            <a:spLocks noGrp="1"/>
          </p:cNvSpPr>
          <p:nvPr>
            <p:ph idx="1"/>
          </p:nvPr>
        </p:nvSpPr>
        <p:spPr/>
        <p:txBody>
          <a:bodyPr/>
          <a:lstStyle/>
          <a:p>
            <a:pPr marL="0" indent="0">
              <a:buFontTx/>
              <a:buNone/>
              <a:defRPr/>
            </a:pPr>
            <a:r>
              <a:rPr lang="en-US" dirty="0" smtClean="0"/>
              <a:t>Aim of the </a:t>
            </a:r>
            <a:r>
              <a:rPr lang="en-US" dirty="0" err="1" smtClean="0"/>
              <a:t>programme</a:t>
            </a:r>
            <a:r>
              <a:rPr lang="en-US" dirty="0" smtClean="0"/>
              <a:t> is to support informed decision making in building a disaster resilient Australian community</a:t>
            </a:r>
          </a:p>
          <a:p>
            <a:pPr marL="0" indent="0">
              <a:buFontTx/>
              <a:buNone/>
              <a:defRPr/>
            </a:pPr>
            <a:r>
              <a:rPr lang="en-US" dirty="0" smtClean="0"/>
              <a:t>Beneficiaries - Policy makers across all levels of government responsible for disaster risk reduction, emergency management and land use planning, industry – insurance, business, not for profit, researchers </a:t>
            </a:r>
            <a:endParaRPr lang="en-US" dirty="0"/>
          </a:p>
          <a:p>
            <a:pPr marL="0" indent="0">
              <a:buFontTx/>
              <a:buNone/>
              <a:defRPr/>
            </a:pPr>
            <a:r>
              <a:rPr lang="en-US" dirty="0" smtClean="0"/>
              <a:t>Operational service providers (</a:t>
            </a:r>
            <a:r>
              <a:rPr lang="en-US" dirty="0" err="1" smtClean="0"/>
              <a:t>incl</a:t>
            </a:r>
            <a:r>
              <a:rPr lang="en-US" dirty="0" smtClean="0"/>
              <a:t> BoM) </a:t>
            </a:r>
            <a:endParaRPr lang="en-US" dirty="0"/>
          </a:p>
          <a:p>
            <a:pPr>
              <a:defRPr/>
            </a:pPr>
            <a:endParaRPr lang="en-US" dirty="0"/>
          </a:p>
        </p:txBody>
      </p:sp>
      <p:sp>
        <p:nvSpPr>
          <p:cNvPr id="30723"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AU" smtClean="0"/>
              <a:t>National Hazards Programme</a:t>
            </a:r>
            <a:br>
              <a:rPr lang="en-AU" smtClean="0"/>
            </a:br>
            <a:r>
              <a:rPr lang="en-AU" smtClean="0"/>
              <a:t>Post disaster review</a:t>
            </a:r>
          </a:p>
        </p:txBody>
      </p:sp>
      <p:sp>
        <p:nvSpPr>
          <p:cNvPr id="3" name="Content Placeholder 2"/>
          <p:cNvSpPr>
            <a:spLocks noGrp="1"/>
          </p:cNvSpPr>
          <p:nvPr>
            <p:ph idx="1"/>
          </p:nvPr>
        </p:nvSpPr>
        <p:spPr>
          <a:xfrm>
            <a:off x="152400" y="1371600"/>
            <a:ext cx="8915400" cy="4876800"/>
          </a:xfrm>
        </p:spPr>
        <p:txBody>
          <a:bodyPr/>
          <a:lstStyle/>
          <a:p>
            <a:pPr marL="0" indent="0">
              <a:buFontTx/>
              <a:buNone/>
              <a:defRPr/>
            </a:pPr>
            <a:r>
              <a:rPr lang="en-GB" sz="2400" dirty="0" smtClean="0"/>
              <a:t>Post </a:t>
            </a:r>
            <a:r>
              <a:rPr lang="en-GB" sz="2400" dirty="0"/>
              <a:t>disaster reviews of </a:t>
            </a:r>
            <a:r>
              <a:rPr lang="en-GB" sz="2400" dirty="0" err="1"/>
              <a:t>hydrometeorological</a:t>
            </a:r>
            <a:r>
              <a:rPr lang="en-GB" sz="2400" dirty="0"/>
              <a:t> and climate hazards are conducted by a number of different government agencies, emergency services agencies and the research community.</a:t>
            </a:r>
            <a:endParaRPr lang="en-AU" sz="2400" dirty="0"/>
          </a:p>
          <a:p>
            <a:pPr>
              <a:defRPr/>
            </a:pPr>
            <a:r>
              <a:rPr lang="en-GB" sz="2400" dirty="0"/>
              <a:t> Agreed and consistent process and methodology still being </a:t>
            </a:r>
            <a:r>
              <a:rPr lang="en-GB" sz="2400" dirty="0" smtClean="0"/>
              <a:t>developed</a:t>
            </a:r>
          </a:p>
          <a:p>
            <a:pPr>
              <a:defRPr/>
            </a:pPr>
            <a:r>
              <a:rPr lang="en-GB" sz="2400" dirty="0" smtClean="0"/>
              <a:t>Post impact assessments to quantify impact – cost and loss – and to support response and recovery</a:t>
            </a:r>
            <a:endParaRPr lang="en-AU" sz="2400" dirty="0"/>
          </a:p>
          <a:p>
            <a:pPr>
              <a:defRPr/>
            </a:pPr>
            <a:r>
              <a:rPr lang="en-GB" sz="2400" dirty="0"/>
              <a:t>Royal commissions, major ad-hoc formal public inquiries into defined issues, have been held following </a:t>
            </a:r>
            <a:r>
              <a:rPr lang="en-GB" sz="2400" dirty="0" smtClean="0"/>
              <a:t>a number of major events including the </a:t>
            </a:r>
            <a:r>
              <a:rPr lang="en-GB" sz="2400" dirty="0"/>
              <a:t>2009 Victorian Bushfires and following the 2010/2011 flood disaster in </a:t>
            </a:r>
            <a:r>
              <a:rPr lang="en-GB" sz="2400" dirty="0" smtClean="0"/>
              <a:t>Queensland</a:t>
            </a:r>
          </a:p>
          <a:p>
            <a:pPr>
              <a:defRPr/>
            </a:pPr>
            <a:r>
              <a:rPr lang="en-GB" sz="2400" dirty="0" smtClean="0"/>
              <a:t>Outcomes inform EM policy and warnings services</a:t>
            </a:r>
            <a:endParaRPr lang="en-AU" sz="2400" dirty="0"/>
          </a:p>
          <a:p>
            <a:pPr>
              <a:defRPr/>
            </a:pPr>
            <a:endParaRPr lang="en-AU" sz="2800" dirty="0" smtClean="0"/>
          </a:p>
        </p:txBody>
      </p:sp>
      <p:sp>
        <p:nvSpPr>
          <p:cNvPr id="31747"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Hazard Definition, Detection and Monitoring</a:t>
            </a:r>
            <a:endParaRPr lang="en-AU" smtClean="0"/>
          </a:p>
        </p:txBody>
      </p:sp>
      <p:sp>
        <p:nvSpPr>
          <p:cNvPr id="33794" name="Content Placeholder 2"/>
          <p:cNvSpPr>
            <a:spLocks noGrp="1"/>
          </p:cNvSpPr>
          <p:nvPr>
            <p:ph idx="1"/>
          </p:nvPr>
        </p:nvSpPr>
        <p:spPr/>
        <p:txBody>
          <a:bodyPr/>
          <a:lstStyle/>
          <a:p>
            <a:r>
              <a:rPr lang="en-AU" smtClean="0"/>
              <a:t>Hazard definition – standard and generally agreed across scientific community with responsibility for hazard detection, monitoring and data management.</a:t>
            </a:r>
          </a:p>
          <a:p>
            <a:r>
              <a:rPr lang="en-AU" smtClean="0"/>
              <a:t>Emergency management glossary of terms and definition</a:t>
            </a:r>
          </a:p>
          <a:p>
            <a:r>
              <a:rPr lang="en-AU" smtClean="0"/>
              <a:t>Significant exception – heat wave and extreme heat</a:t>
            </a:r>
          </a:p>
        </p:txBody>
      </p:sp>
      <p:sp>
        <p:nvSpPr>
          <p:cNvPr id="33795"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1295400" y="152400"/>
            <a:ext cx="7696200" cy="1143000"/>
          </a:xfrm>
        </p:spPr>
        <p:txBody>
          <a:bodyPr/>
          <a:lstStyle/>
          <a:p>
            <a:r>
              <a:rPr lang="en-US" smtClean="0"/>
              <a:t>Hazard Observation Data Archival and Management</a:t>
            </a:r>
            <a:endParaRPr lang="en-AU" smtClean="0"/>
          </a:p>
        </p:txBody>
      </p:sp>
      <p:sp>
        <p:nvSpPr>
          <p:cNvPr id="35842"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
        <p:nvSpPr>
          <p:cNvPr id="35843" name="Content Placeholder 2"/>
          <p:cNvSpPr>
            <a:spLocks noGrp="1"/>
          </p:cNvSpPr>
          <p:nvPr>
            <p:ph idx="1"/>
          </p:nvPr>
        </p:nvSpPr>
        <p:spPr/>
        <p:txBody>
          <a:bodyPr/>
          <a:lstStyle/>
          <a:p>
            <a:r>
              <a:rPr lang="en-US" smtClean="0"/>
              <a:t>Refer Table 1</a:t>
            </a:r>
          </a:p>
          <a:p>
            <a:r>
              <a:rPr lang="en-US" smtClean="0"/>
              <a:t>BoM maintains hazard databases across the range of hazards </a:t>
            </a:r>
          </a:p>
          <a:p>
            <a:r>
              <a:rPr lang="en-US" smtClean="0"/>
              <a:t>Observational networks</a:t>
            </a:r>
          </a:p>
          <a:p>
            <a:r>
              <a:rPr lang="en-US" smtClean="0"/>
              <a:t>Historical databases – more than 100 years</a:t>
            </a:r>
          </a:p>
          <a:p>
            <a:r>
              <a:rPr lang="en-US" smtClean="0"/>
              <a:t>Partnerships with agencies and authorities responsible for flood related observational networks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r>
              <a:rPr lang="en-US" sz="4000" smtClean="0">
                <a:solidFill>
                  <a:srgbClr val="FF0000"/>
                </a:solidFill>
              </a:rPr>
              <a:t>Hazard </a:t>
            </a:r>
            <a:r>
              <a:rPr lang="en-US" smtClean="0"/>
              <a:t>Analysis and Mapping</a:t>
            </a:r>
            <a:endParaRPr lang="en-AU" smtClean="0"/>
          </a:p>
        </p:txBody>
      </p:sp>
      <p:sp>
        <p:nvSpPr>
          <p:cNvPr id="37890" name="Footer Placeholder 1"/>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a:p>
        </p:txBody>
      </p:sp>
      <p:sp>
        <p:nvSpPr>
          <p:cNvPr id="37891" name="Content Placeholder 2"/>
          <p:cNvSpPr>
            <a:spLocks noGrp="1"/>
          </p:cNvSpPr>
          <p:nvPr>
            <p:ph idx="1"/>
          </p:nvPr>
        </p:nvSpPr>
        <p:spPr>
          <a:xfrm>
            <a:off x="0" y="1143000"/>
            <a:ext cx="9144000" cy="5257800"/>
          </a:xfrm>
        </p:spPr>
        <p:txBody>
          <a:bodyPr/>
          <a:lstStyle/>
          <a:p>
            <a:r>
              <a:rPr lang="en-AU" smtClean="0"/>
              <a:t>Underpins risk mapping and analysis and delivery of Resilience agenda </a:t>
            </a:r>
          </a:p>
          <a:p>
            <a:r>
              <a:rPr lang="en-AU" smtClean="0"/>
              <a:t>Effort across a range of operational, research, government agencies and consultancies </a:t>
            </a:r>
          </a:p>
          <a:p>
            <a:r>
              <a:rPr lang="en-AU" smtClean="0"/>
              <a:t>Coordinated through the national Risk Assessment Management and Mitigation Subcommittee RAMMS but managed at State and Territory level –methodology - </a:t>
            </a:r>
            <a:r>
              <a:rPr lang="en-AU" smtClean="0">
                <a:solidFill>
                  <a:srgbClr val="FF0000"/>
                </a:solidFill>
              </a:rPr>
              <a:t>NRAG  - or consistent with</a:t>
            </a:r>
          </a:p>
          <a:p>
            <a:r>
              <a:rPr lang="en-AU" smtClean="0"/>
              <a:t>Geoscience Australia and BoM, CSIRO (lead Australian government input – hazard analysis), </a:t>
            </a:r>
            <a:r>
              <a:rPr lang="en-US" smtClean="0"/>
              <a:t>. </a:t>
            </a:r>
            <a:br>
              <a:rPr lang="en-US" smtClean="0"/>
            </a:br>
            <a:endParaRPr lang="en-AU" smtClean="0"/>
          </a:p>
          <a:p>
            <a:endParaRPr lang="en-AU"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Hazard </a:t>
            </a:r>
            <a:r>
              <a:rPr lang="en-US" sz="4000" smtClean="0">
                <a:solidFill>
                  <a:srgbClr val="FF0000"/>
                </a:solidFill>
              </a:rPr>
              <a:t>Analysis</a:t>
            </a:r>
            <a:r>
              <a:rPr lang="en-US" smtClean="0"/>
              <a:t> and Mapping</a:t>
            </a:r>
          </a:p>
        </p:txBody>
      </p:sp>
      <p:sp>
        <p:nvSpPr>
          <p:cNvPr id="39938" name="Content Placeholder 2"/>
          <p:cNvSpPr>
            <a:spLocks noGrp="1"/>
          </p:cNvSpPr>
          <p:nvPr>
            <p:ph idx="1"/>
          </p:nvPr>
        </p:nvSpPr>
        <p:spPr>
          <a:xfrm>
            <a:off x="152400" y="1447800"/>
            <a:ext cx="8991600" cy="4648200"/>
          </a:xfrm>
        </p:spPr>
        <p:txBody>
          <a:bodyPr/>
          <a:lstStyle/>
          <a:p>
            <a:r>
              <a:rPr lang="en-AU" sz="2800" smtClean="0"/>
              <a:t>Analysis based on frequency, intensity probability of a range of hazard characteristics </a:t>
            </a:r>
            <a:r>
              <a:rPr lang="en-US" sz="2800" smtClean="0"/>
              <a:t>for bushfire, flood, extreme wind, tropical cyclone, storm surge </a:t>
            </a:r>
            <a:r>
              <a:rPr lang="en-AU" sz="2800" smtClean="0"/>
              <a:t>in the context of current and projected future climates </a:t>
            </a:r>
          </a:p>
          <a:p>
            <a:r>
              <a:rPr lang="en-US" sz="2800" smtClean="0"/>
              <a:t>Projected impacts are also modelled (risk) </a:t>
            </a:r>
          </a:p>
          <a:p>
            <a:r>
              <a:rPr lang="en-US" sz="2800" smtClean="0"/>
              <a:t>A combination of statistical-parametric models, statistical fitting procedures and spatial interpolation schemes, in combination with observations and global and regional climate model outputs</a:t>
            </a:r>
            <a:r>
              <a:rPr lang="en-AU" sz="2800" smtClean="0"/>
              <a:t> </a:t>
            </a:r>
          </a:p>
        </p:txBody>
      </p:sp>
      <p:sp>
        <p:nvSpPr>
          <p:cNvPr id="39939"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Hazard Analysis and </a:t>
            </a:r>
            <a:r>
              <a:rPr lang="en-US" smtClean="0">
                <a:solidFill>
                  <a:srgbClr val="FF0000"/>
                </a:solidFill>
              </a:rPr>
              <a:t>Mapping</a:t>
            </a:r>
          </a:p>
        </p:txBody>
      </p:sp>
      <p:sp>
        <p:nvSpPr>
          <p:cNvPr id="3" name="Content Placeholder 2"/>
          <p:cNvSpPr>
            <a:spLocks noGrp="1"/>
          </p:cNvSpPr>
          <p:nvPr>
            <p:ph idx="1"/>
          </p:nvPr>
        </p:nvSpPr>
        <p:spPr/>
        <p:txBody>
          <a:bodyPr/>
          <a:lstStyle/>
          <a:p>
            <a:pPr marL="0" indent="0">
              <a:buFontTx/>
              <a:buNone/>
              <a:defRPr/>
            </a:pPr>
            <a:r>
              <a:rPr lang="en-US" dirty="0" smtClean="0"/>
              <a:t>Bureau and CSIRO – hazard analysis</a:t>
            </a:r>
          </a:p>
          <a:p>
            <a:pPr>
              <a:defRPr/>
            </a:pPr>
            <a:r>
              <a:rPr lang="en-US" sz="2800" dirty="0"/>
              <a:t>Geoscience Australia typically develops hazard maps based on output from numerical models. The output from these models is then post-processed and may be visualized in ArcGIS; however other visualization tools are used in developing interim hazard maps (e.g. </a:t>
            </a:r>
            <a:r>
              <a:rPr lang="en-US" sz="2800" dirty="0" err="1"/>
              <a:t>gmt</a:t>
            </a:r>
            <a:r>
              <a:rPr lang="en-US" sz="2800" dirty="0"/>
              <a:t>, </a:t>
            </a:r>
            <a:r>
              <a:rPr lang="en-US" sz="2800" dirty="0" err="1"/>
              <a:t>Matlab</a:t>
            </a:r>
            <a:r>
              <a:rPr lang="en-US" sz="2800" dirty="0"/>
              <a:t>, Python’s  </a:t>
            </a:r>
            <a:r>
              <a:rPr lang="en-US" sz="2800" dirty="0" err="1"/>
              <a:t>matplotlib</a:t>
            </a:r>
            <a:r>
              <a:rPr lang="en-US" sz="2800" dirty="0"/>
              <a:t> and </a:t>
            </a:r>
            <a:r>
              <a:rPr lang="en-US" sz="2800" dirty="0" err="1"/>
              <a:t>Basemap</a:t>
            </a:r>
            <a:r>
              <a:rPr lang="en-US" sz="2800" dirty="0"/>
              <a:t>). Open source GIS tools are also increasingly evaluated. </a:t>
            </a:r>
            <a:endParaRPr lang="en-US" sz="2800" dirty="0" smtClean="0"/>
          </a:p>
          <a:p>
            <a:pPr>
              <a:defRPr/>
            </a:pPr>
            <a:r>
              <a:rPr lang="en-US" sz="2800" dirty="0"/>
              <a:t>Geoscience Australia has developed open-source numerical models to derive the hazard maps</a:t>
            </a:r>
            <a:r>
              <a:rPr lang="en-AU" sz="2800" dirty="0"/>
              <a:t> </a:t>
            </a:r>
          </a:p>
          <a:p>
            <a:pPr>
              <a:defRPr/>
            </a:pPr>
            <a:endParaRPr lang="en-US" sz="2000" dirty="0"/>
          </a:p>
        </p:txBody>
      </p:sp>
      <p:sp>
        <p:nvSpPr>
          <p:cNvPr id="40963"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t>Hazard Analysis and Mapping</a:t>
            </a:r>
          </a:p>
        </p:txBody>
      </p:sp>
      <p:sp>
        <p:nvSpPr>
          <p:cNvPr id="41986" name="Content Placeholder 2"/>
          <p:cNvSpPr>
            <a:spLocks noGrp="1"/>
          </p:cNvSpPr>
          <p:nvPr>
            <p:ph idx="1"/>
          </p:nvPr>
        </p:nvSpPr>
        <p:spPr/>
        <p:txBody>
          <a:bodyPr/>
          <a:lstStyle/>
          <a:p>
            <a:r>
              <a:rPr lang="en-US" sz="2400" smtClean="0"/>
              <a:t>Geoscience Australia aims to make all products available digitally (as public access) where possible and in hard copy form when required. At this stage, many hazard mapping products are available via reports (with digital copies of individual maps available on request) and in time, these maps will be made available through the online data discoverability mechanism (see </a:t>
            </a:r>
            <a:r>
              <a:rPr lang="en-US" sz="2400" u="sng" smtClean="0">
                <a:hlinkClick r:id="rId2"/>
              </a:rPr>
              <a:t>http://www.ga.gov.au/search/index.html#/</a:t>
            </a:r>
            <a:r>
              <a:rPr lang="en-US" sz="2400" smtClean="0"/>
              <a:t> ).</a:t>
            </a:r>
            <a:r>
              <a:rPr lang="en-AU" sz="2400" smtClean="0"/>
              <a:t> </a:t>
            </a:r>
            <a:endParaRPr lang="en-US" sz="2400" smtClean="0"/>
          </a:p>
          <a:p>
            <a:r>
              <a:rPr lang="en-US" sz="2400" smtClean="0"/>
              <a:t>Geoscience Australia makes products accessible to the general public, unless there is a specific agreement in place. Example maps available via reports can be found via </a:t>
            </a:r>
            <a:r>
              <a:rPr lang="en-US" sz="2400" u="sng" smtClean="0">
                <a:hlinkClick r:id="rId3"/>
              </a:rPr>
              <a:t>http://www.ga.gov.au/hazards.html</a:t>
            </a:r>
            <a:r>
              <a:rPr lang="en-US" sz="2400" smtClean="0"/>
              <a:t> . Near-real-time products are restricted to emergency management agencies.</a:t>
            </a:r>
            <a:endParaRPr lang="en-AU" sz="2400" smtClean="0"/>
          </a:p>
          <a:p>
            <a:endParaRPr lang="en-US" sz="2000" smtClean="0"/>
          </a:p>
        </p:txBody>
      </p:sp>
      <p:sp>
        <p:nvSpPr>
          <p:cNvPr id="41987"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4"/>
          <p:cNvPicPr>
            <a:picLocks noChangeAspect="1" noChangeArrowheads="1"/>
          </p:cNvPicPr>
          <p:nvPr/>
        </p:nvPicPr>
        <p:blipFill>
          <a:blip r:embed="rId3"/>
          <a:srcRect/>
          <a:stretch>
            <a:fillRect/>
          </a:stretch>
        </p:blipFill>
        <p:spPr bwMode="auto">
          <a:xfrm>
            <a:off x="0" y="0"/>
            <a:ext cx="9145588" cy="6859588"/>
          </a:xfrm>
          <a:prstGeom prst="rect">
            <a:avLst/>
          </a:prstGeom>
          <a:noFill/>
          <a:ln w="9525">
            <a:noFill/>
            <a:miter lim="800000"/>
            <a:headEnd/>
            <a:tailEnd/>
          </a:ln>
        </p:spPr>
      </p:pic>
      <p:sp>
        <p:nvSpPr>
          <p:cNvPr id="16386" name="Rectangle 5"/>
          <p:cNvSpPr>
            <a:spLocks noGrp="1" noChangeArrowheads="1"/>
          </p:cNvSpPr>
          <p:nvPr>
            <p:ph type="ctrTitle"/>
          </p:nvPr>
        </p:nvSpPr>
        <p:spPr>
          <a:xfrm>
            <a:off x="1905000" y="381000"/>
            <a:ext cx="7772400" cy="1143000"/>
          </a:xfrm>
        </p:spPr>
        <p:txBody>
          <a:bodyPr/>
          <a:lstStyle/>
          <a:p>
            <a:pPr eaLnBrk="1" hangingPunct="1"/>
            <a:r>
              <a:rPr lang="en-US" altLang="ko-KR" sz="2400" smtClean="0">
                <a:solidFill>
                  <a:schemeClr val="bg1"/>
                </a:solidFill>
                <a:latin typeface="Arial Narrow" pitchFamily="34" charset="0"/>
                <a:ea typeface="굴림" pitchFamily="34" charset="-127"/>
              </a:rPr>
              <a:t>World Meteorological Organization</a:t>
            </a:r>
            <a:br>
              <a:rPr lang="en-US" altLang="ko-KR" sz="2400" smtClean="0">
                <a:solidFill>
                  <a:schemeClr val="bg1"/>
                </a:solidFill>
                <a:latin typeface="Arial Narrow" pitchFamily="34" charset="0"/>
                <a:ea typeface="굴림" pitchFamily="34" charset="-127"/>
              </a:rPr>
            </a:br>
            <a:r>
              <a:rPr lang="en-US" altLang="ko-KR" sz="1400" smtClean="0">
                <a:solidFill>
                  <a:schemeClr val="bg1"/>
                </a:solidFill>
                <a:latin typeface="Arial Narrow" pitchFamily="34" charset="0"/>
                <a:ea typeface="굴림" pitchFamily="34" charset="-127"/>
              </a:rPr>
              <a:t>Working together in weather, climate and water</a:t>
            </a:r>
            <a:endParaRPr lang="en-US" altLang="ko-KR" smtClean="0">
              <a:ea typeface="굴림" pitchFamily="34" charset="-127"/>
            </a:endParaRPr>
          </a:p>
        </p:txBody>
      </p:sp>
      <p:sp>
        <p:nvSpPr>
          <p:cNvPr id="16387" name="Rectangle 6"/>
          <p:cNvSpPr>
            <a:spLocks noGrp="1" noChangeArrowheads="1"/>
          </p:cNvSpPr>
          <p:nvPr>
            <p:ph type="subTitle" idx="1"/>
          </p:nvPr>
        </p:nvSpPr>
        <p:spPr>
          <a:xfrm>
            <a:off x="533400" y="2057400"/>
            <a:ext cx="8305800" cy="3962400"/>
          </a:xfrm>
        </p:spPr>
        <p:txBody>
          <a:bodyPr anchor="ctr"/>
          <a:lstStyle/>
          <a:p>
            <a:r>
              <a:rPr lang="en-US" b="1" smtClean="0"/>
              <a:t>Session 3: National Experiences and Practices for Monitoring, Detection, Development Of Databases, Metadata and Hazard Analysis to Support Risk Assessment</a:t>
            </a:r>
            <a:endParaRPr lang="en-US" smtClean="0"/>
          </a:p>
          <a:p>
            <a:r>
              <a:rPr lang="en-US" sz="4400" b="1" smtClean="0">
                <a:solidFill>
                  <a:srgbClr val="000090"/>
                </a:solidFill>
              </a:rPr>
              <a:t>AUSTRALIA</a:t>
            </a:r>
          </a:p>
          <a:p>
            <a:pPr eaLnBrk="1" hangingPunct="1"/>
            <a:r>
              <a:rPr lang="en-US" altLang="ko-KR" sz="2400" smtClean="0">
                <a:solidFill>
                  <a:schemeClr val="bg1"/>
                </a:solidFill>
                <a:latin typeface="Arial Narrow" pitchFamily="34" charset="0"/>
                <a:ea typeface="굴림" pitchFamily="34" charset="-127"/>
              </a:rPr>
              <a:t>Linda Anderson-Berry       lab@bom.gov.au</a:t>
            </a:r>
            <a:endParaRPr lang="en-US" altLang="ko-KR" sz="4800" smtClean="0">
              <a:solidFill>
                <a:schemeClr val="bg1"/>
              </a:solidFill>
              <a:latin typeface="Arial Narrow" pitchFamily="34" charset="0"/>
              <a:ea typeface="굴림" pitchFamily="34" charset="-127"/>
            </a:endParaRPr>
          </a:p>
        </p:txBody>
      </p:sp>
      <p:sp>
        <p:nvSpPr>
          <p:cNvPr id="16388" name="Rectangle 9"/>
          <p:cNvSpPr>
            <a:spLocks noChangeArrowheads="1"/>
          </p:cNvSpPr>
          <p:nvPr/>
        </p:nvSpPr>
        <p:spPr bwMode="auto">
          <a:xfrm>
            <a:off x="228600" y="1371600"/>
            <a:ext cx="1524000" cy="304800"/>
          </a:xfrm>
          <a:prstGeom prst="rect">
            <a:avLst/>
          </a:prstGeom>
          <a:noFill/>
          <a:ln w="9525">
            <a:noFill/>
            <a:miter lim="800000"/>
            <a:headEnd/>
            <a:tailEnd/>
          </a:ln>
        </p:spPr>
        <p:txBody>
          <a:bodyPr anchor="ctr"/>
          <a:lstStyle/>
          <a:p>
            <a:pPr algn="ctr">
              <a:spcBef>
                <a:spcPct val="20000"/>
              </a:spcBef>
            </a:pPr>
            <a:r>
              <a:rPr lang="en-US" altLang="ko-KR" sz="1800">
                <a:solidFill>
                  <a:schemeClr val="bg1"/>
                </a:solidFill>
                <a:latin typeface="Arial Black" pitchFamily="34" charset="0"/>
                <a:ea typeface="굴림" pitchFamily="34" charset="-127"/>
              </a:rPr>
              <a:t>WMO</a:t>
            </a:r>
            <a:endParaRPr lang="en-US" altLang="ko-KR" sz="1400">
              <a:solidFill>
                <a:schemeClr val="bg1"/>
              </a:solidFill>
              <a:latin typeface="Arial Black" pitchFamily="34" charset="0"/>
              <a:ea typeface="굴림" pitchFamily="34" charset="-127"/>
            </a:endParaRPr>
          </a:p>
        </p:txBody>
      </p:sp>
      <p:sp>
        <p:nvSpPr>
          <p:cNvPr id="16389" name="Footer Placeholder 1"/>
          <p:cNvSpPr>
            <a:spLocks noGrp="1"/>
          </p:cNvSpPr>
          <p:nvPr>
            <p:ph type="ftr" sz="quarter" idx="10"/>
          </p:nvPr>
        </p:nvSpPr>
        <p:spPr bwMode="auto">
          <a:xfrm>
            <a:off x="152400" y="6356350"/>
            <a:ext cx="5334000" cy="501650"/>
          </a:xfrm>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a:xfrm>
            <a:off x="1600200" y="274638"/>
            <a:ext cx="7086600" cy="1143000"/>
          </a:xfrm>
        </p:spPr>
        <p:txBody>
          <a:bodyPr/>
          <a:lstStyle/>
          <a:p>
            <a:r>
              <a:rPr lang="en-US" smtClean="0"/>
              <a:t>Hazard Analysis and Mapping</a:t>
            </a:r>
            <a:endParaRPr lang="en-AU" smtClean="0"/>
          </a:p>
        </p:txBody>
      </p:sp>
      <p:sp>
        <p:nvSpPr>
          <p:cNvPr id="43010" name="Text Placeholder 5"/>
          <p:cNvSpPr>
            <a:spLocks noGrp="1"/>
          </p:cNvSpPr>
          <p:nvPr>
            <p:ph type="body" sz="quarter" idx="3"/>
          </p:nvPr>
        </p:nvSpPr>
        <p:spPr>
          <a:xfrm>
            <a:off x="4343400" y="1828800"/>
            <a:ext cx="4495800" cy="955675"/>
          </a:xfrm>
        </p:spPr>
        <p:txBody>
          <a:bodyPr/>
          <a:lstStyle/>
          <a:p>
            <a:r>
              <a:rPr lang="en-AU" sz="1400" smtClean="0"/>
              <a:t> Example return period hazard curve derived from GA’s statistical-parametric TC model TCRM.</a:t>
            </a:r>
          </a:p>
          <a:p>
            <a:r>
              <a:rPr lang="en-AU" sz="1400" smtClean="0"/>
              <a:t> Example statistical analysis of observed wind records to determine return period wind speeds.</a:t>
            </a:r>
          </a:p>
        </p:txBody>
      </p:sp>
      <p:sp>
        <p:nvSpPr>
          <p:cNvPr id="43011" name="Footer Placeholder 3"/>
          <p:cNvSpPr>
            <a:spLocks noGrp="1"/>
          </p:cNvSpPr>
          <p:nvPr>
            <p:ph type="ftr" sz="quarter" idx="4294967295"/>
          </p:nvPr>
        </p:nvSpPr>
        <p:spPr bwMode="auto">
          <a:xfrm>
            <a:off x="0" y="6356350"/>
            <a:ext cx="4800600" cy="365125"/>
          </a:xfrm>
          <a:noFill/>
          <a:ln>
            <a:miter lim="800000"/>
            <a:headEnd/>
            <a:tailEnd/>
          </a:ln>
        </p:spPr>
        <p:txBody>
          <a:bodyPr/>
          <a:lstStyle/>
          <a:p>
            <a:r>
              <a:rPr lang="en-US"/>
              <a:t>10-14 June 2013 WMO Headquarters Geneva, Switzerland Salle B  </a:t>
            </a:r>
            <a:endParaRPr lang="en-GB"/>
          </a:p>
        </p:txBody>
      </p:sp>
      <p:sp>
        <p:nvSpPr>
          <p:cNvPr id="43012" name="Content Placeholder 6"/>
          <p:cNvSpPr>
            <a:spLocks noGrp="1"/>
          </p:cNvSpPr>
          <p:nvPr>
            <p:ph sz="half" idx="2"/>
          </p:nvPr>
        </p:nvSpPr>
        <p:spPr/>
        <p:txBody>
          <a:bodyPr/>
          <a:lstStyle/>
          <a:p>
            <a:endParaRPr lang="en-US" smtClean="0"/>
          </a:p>
        </p:txBody>
      </p:sp>
      <p:pic>
        <p:nvPicPr>
          <p:cNvPr id="43013" name="Picture 9" descr="N:\climate_change\CHARS\B_Wind\Projects\TCRM\Data\verification\BoM_1981_2005\plots\hazard\RP_curve_Cairns.png"/>
          <p:cNvPicPr>
            <a:picLocks noChangeAspect="1" noChangeArrowheads="1"/>
          </p:cNvPicPr>
          <p:nvPr/>
        </p:nvPicPr>
        <p:blipFill>
          <a:blip r:embed="rId3"/>
          <a:srcRect/>
          <a:stretch>
            <a:fillRect/>
          </a:stretch>
        </p:blipFill>
        <p:spPr bwMode="auto">
          <a:xfrm>
            <a:off x="228600" y="2286000"/>
            <a:ext cx="3962400" cy="3200400"/>
          </a:xfrm>
          <a:prstGeom prst="rect">
            <a:avLst/>
          </a:prstGeom>
          <a:noFill/>
          <a:ln w="9525">
            <a:noFill/>
            <a:miter lim="800000"/>
            <a:headEnd/>
            <a:tailEnd/>
          </a:ln>
        </p:spPr>
      </p:pic>
      <p:pic>
        <p:nvPicPr>
          <p:cNvPr id="43014" name="Content Placeholder 10"/>
          <p:cNvPicPr>
            <a:picLocks noGrp="1"/>
          </p:cNvPicPr>
          <p:nvPr>
            <p:ph sz="quarter" idx="4"/>
          </p:nvPr>
        </p:nvPicPr>
        <p:blipFill>
          <a:blip r:embed="rId4"/>
          <a:srcRect t="1031" b="1031"/>
          <a:stretch>
            <a:fillRect/>
          </a:stretch>
        </p:blipFill>
        <p:spPr>
          <a:xfrm>
            <a:off x="5257800" y="2895600"/>
            <a:ext cx="3352800" cy="3311525"/>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a:xfrm>
            <a:off x="1295400" y="76200"/>
            <a:ext cx="7848600" cy="1295400"/>
          </a:xfrm>
        </p:spPr>
        <p:txBody>
          <a:bodyPr/>
          <a:lstStyle/>
          <a:p>
            <a:pPr eaLnBrk="1" hangingPunct="1"/>
            <a:r>
              <a:rPr lang="en-US" sz="2800" smtClean="0"/>
              <a:t>Hazard Analysis and Mapping</a:t>
            </a:r>
            <a:endParaRPr lang="en-US" sz="2800" smtClean="0">
              <a:ea typeface="굴림" pitchFamily="34" charset="-127"/>
            </a:endParaRPr>
          </a:p>
        </p:txBody>
      </p:sp>
      <p:sp>
        <p:nvSpPr>
          <p:cNvPr id="45058" name="바닥글 개체 틀 4"/>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pic>
        <p:nvPicPr>
          <p:cNvPr id="45059" name="Picture 12" descr="This figure illustrates the inundation maximum inundation depth recorded within the B10 scenario. The figure following the text provide further description."/>
          <p:cNvPicPr>
            <a:picLocks noChangeAspect="1" noChangeArrowheads="1"/>
          </p:cNvPicPr>
          <p:nvPr/>
        </p:nvPicPr>
        <p:blipFill>
          <a:blip r:embed="rId3"/>
          <a:srcRect/>
          <a:stretch>
            <a:fillRect/>
          </a:stretch>
        </p:blipFill>
        <p:spPr bwMode="auto">
          <a:xfrm>
            <a:off x="762000" y="1447800"/>
            <a:ext cx="7543800" cy="4114800"/>
          </a:xfrm>
          <a:prstGeom prst="rect">
            <a:avLst/>
          </a:prstGeom>
          <a:noFill/>
          <a:ln w="9525">
            <a:noFill/>
            <a:miter lim="800000"/>
            <a:headEnd/>
            <a:tailEnd/>
          </a:ln>
        </p:spPr>
      </p:pic>
      <p:sp>
        <p:nvSpPr>
          <p:cNvPr id="45060" name="Rectangle 1"/>
          <p:cNvSpPr>
            <a:spLocks noChangeArrowheads="1"/>
          </p:cNvSpPr>
          <p:nvPr/>
        </p:nvSpPr>
        <p:spPr bwMode="auto">
          <a:xfrm>
            <a:off x="152400" y="5715000"/>
            <a:ext cx="8991600" cy="461963"/>
          </a:xfrm>
          <a:prstGeom prst="rect">
            <a:avLst/>
          </a:prstGeom>
          <a:noFill/>
          <a:ln w="9525">
            <a:noFill/>
            <a:miter lim="800000"/>
            <a:headEnd/>
            <a:tailEnd/>
          </a:ln>
        </p:spPr>
        <p:txBody>
          <a:bodyPr>
            <a:spAutoFit/>
          </a:bodyPr>
          <a:lstStyle/>
          <a:p>
            <a:pPr eaLnBrk="0" hangingPunct="0"/>
            <a:r>
              <a:rPr lang="en-AU" sz="1200" b="1"/>
              <a:t> Example concident flood (100 year ARI event), storm surge inundation (TC Alby 1978) and sea level rise (1.1m at 2100) hazard map</a:t>
            </a:r>
            <a:r>
              <a:rPr lang="en-AU" b="1"/>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3"/>
          <p:cNvSpPr>
            <a:spLocks noGrp="1"/>
          </p:cNvSpPr>
          <p:nvPr>
            <p:ph type="title"/>
          </p:nvPr>
        </p:nvSpPr>
        <p:spPr/>
        <p:txBody>
          <a:bodyPr/>
          <a:lstStyle/>
          <a:p>
            <a:r>
              <a:rPr lang="en-US" smtClean="0"/>
              <a:t>Hazard Analysis and Mapping</a:t>
            </a:r>
            <a:endParaRPr lang="en-AU" smtClean="0"/>
          </a:p>
        </p:txBody>
      </p:sp>
      <p:sp>
        <p:nvSpPr>
          <p:cNvPr id="47106" name="Footer Placeholder 1"/>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a:p>
        </p:txBody>
      </p:sp>
      <p:pic>
        <p:nvPicPr>
          <p:cNvPr id="47107" name="Content Placeholder 6" descr="N:\climate_change\CHARS\B_Wind\Projects\TCRM\Data\verification\BoM_1981_2005\plots\hazard\10yrRP_hazard_map.png"/>
          <p:cNvPicPr>
            <a:picLocks noGrp="1"/>
          </p:cNvPicPr>
          <p:nvPr>
            <p:ph idx="1"/>
          </p:nvPr>
        </p:nvPicPr>
        <p:blipFill>
          <a:blip r:embed="rId3"/>
          <a:srcRect t="13029" b="13029"/>
          <a:stretch>
            <a:fillRect/>
          </a:stretch>
        </p:blipFill>
        <p:spPr>
          <a:xfrm>
            <a:off x="762000" y="1295400"/>
            <a:ext cx="8001000" cy="4495800"/>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t>Final point …………</a:t>
            </a:r>
          </a:p>
        </p:txBody>
      </p:sp>
      <p:sp>
        <p:nvSpPr>
          <p:cNvPr id="49154" name="Content Placeholder 2"/>
          <p:cNvSpPr>
            <a:spLocks noGrp="1"/>
          </p:cNvSpPr>
          <p:nvPr>
            <p:ph idx="1"/>
          </p:nvPr>
        </p:nvSpPr>
        <p:spPr>
          <a:xfrm>
            <a:off x="0" y="1447800"/>
            <a:ext cx="8763000" cy="4648200"/>
          </a:xfrm>
        </p:spPr>
        <p:txBody>
          <a:bodyPr/>
          <a:lstStyle/>
          <a:p>
            <a:r>
              <a:rPr lang="en-US" smtClean="0"/>
              <a:t>Hazard Observation Data Archival and Management and Hazard analysis and mapping – primarily scientific and research agencies – operational responsibilities</a:t>
            </a:r>
          </a:p>
          <a:p>
            <a:r>
              <a:rPr lang="en-US" smtClean="0"/>
              <a:t>Agreed and consistent standards and methodologies variously applied</a:t>
            </a:r>
          </a:p>
          <a:p>
            <a:r>
              <a:rPr lang="en-US" smtClean="0"/>
              <a:t>Supports hazard RISK assessment and hazard risk management – wider stakeholder partnerships across emergency management and DRR </a:t>
            </a:r>
          </a:p>
        </p:txBody>
      </p:sp>
      <p:sp>
        <p:nvSpPr>
          <p:cNvPr id="49155"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4"/>
          <p:cNvSpPr>
            <a:spLocks noGrp="1"/>
          </p:cNvSpPr>
          <p:nvPr>
            <p:ph type="ctrTitle"/>
          </p:nvPr>
        </p:nvSpPr>
        <p:spPr/>
        <p:txBody>
          <a:bodyPr/>
          <a:lstStyle/>
          <a:p>
            <a:pPr algn="ctr"/>
            <a:r>
              <a:rPr lang="en-US" sz="8800" smtClean="0">
                <a:solidFill>
                  <a:srgbClr val="000090"/>
                </a:solidFill>
              </a:rPr>
              <a:t>THANK YOU</a:t>
            </a:r>
          </a:p>
        </p:txBody>
      </p:sp>
      <p:sp>
        <p:nvSpPr>
          <p:cNvPr id="50178" name="Content Placeholder 2"/>
          <p:cNvSpPr>
            <a:spLocks noGrp="1"/>
          </p:cNvSpPr>
          <p:nvPr>
            <p:ph type="subTitle" idx="1"/>
          </p:nvPr>
        </p:nvSpPr>
        <p:spPr/>
        <p:txBody>
          <a:bodyPr/>
          <a:lstStyle/>
          <a:p>
            <a:endParaRPr lang="en-US" smtClean="0"/>
          </a:p>
          <a:p>
            <a:r>
              <a:rPr lang="en-US" sz="7200" smtClean="0"/>
              <a:t>QUESTIONS ?</a:t>
            </a:r>
          </a:p>
        </p:txBody>
      </p:sp>
      <p:sp>
        <p:nvSpPr>
          <p:cNvPr id="50179"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5"/>
          <p:cNvSpPr>
            <a:spLocks noGrp="1"/>
          </p:cNvSpPr>
          <p:nvPr>
            <p:ph type="title"/>
          </p:nvPr>
        </p:nvSpPr>
        <p:spPr/>
        <p:txBody>
          <a:bodyPr/>
          <a:lstStyle/>
          <a:p>
            <a:r>
              <a:rPr lang="en-US" smtClean="0"/>
              <a:t/>
            </a:r>
            <a:br>
              <a:rPr lang="en-US" smtClean="0"/>
            </a:br>
            <a:r>
              <a:rPr lang="en-US" smtClean="0"/>
              <a:t>National Hazard Programme</a:t>
            </a:r>
            <a:r>
              <a:rPr lang="en-AU" smtClean="0"/>
              <a:t/>
            </a:r>
            <a:br>
              <a:rPr lang="en-AU" smtClean="0"/>
            </a:br>
            <a:r>
              <a:rPr lang="en-AU" smtClean="0"/>
              <a:t/>
            </a:r>
            <a:br>
              <a:rPr lang="en-AU" smtClean="0"/>
            </a:br>
            <a:endParaRPr lang="en-AU" smtClean="0"/>
          </a:p>
        </p:txBody>
      </p:sp>
      <p:sp>
        <p:nvSpPr>
          <p:cNvPr id="7" name="Content Placeholder 6"/>
          <p:cNvSpPr>
            <a:spLocks noGrp="1"/>
          </p:cNvSpPr>
          <p:nvPr>
            <p:ph idx="1"/>
          </p:nvPr>
        </p:nvSpPr>
        <p:spPr>
          <a:xfrm>
            <a:off x="609600" y="1676400"/>
            <a:ext cx="8001000" cy="4660900"/>
          </a:xfrm>
        </p:spPr>
        <p:txBody>
          <a:bodyPr/>
          <a:lstStyle/>
          <a:p>
            <a:pPr marL="0" indent="0">
              <a:buFontTx/>
              <a:buNone/>
              <a:defRPr/>
            </a:pPr>
            <a:r>
              <a:rPr lang="en-US" sz="4000" dirty="0" smtClean="0"/>
              <a:t>National </a:t>
            </a:r>
            <a:r>
              <a:rPr lang="en-US" sz="4000" dirty="0"/>
              <a:t>Partnership Agreement on Natural Disaster Resilience' </a:t>
            </a:r>
            <a:endParaRPr lang="en-US" sz="4000" dirty="0" smtClean="0"/>
          </a:p>
          <a:p>
            <a:pPr marL="0" indent="0">
              <a:buFontTx/>
              <a:buNone/>
              <a:defRPr/>
            </a:pPr>
            <a:endParaRPr lang="en-US" sz="2400" dirty="0"/>
          </a:p>
          <a:p>
            <a:pPr marL="0" indent="0">
              <a:buFontTx/>
              <a:buNone/>
              <a:defRPr/>
            </a:pPr>
            <a:endParaRPr lang="en-US" sz="2400" dirty="0" smtClean="0"/>
          </a:p>
          <a:p>
            <a:pPr>
              <a:defRPr/>
            </a:pPr>
            <a:r>
              <a:rPr lang="en-US" sz="2400" dirty="0"/>
              <a:t> </a:t>
            </a:r>
            <a:r>
              <a:rPr lang="en-US" sz="2400" u="sng" dirty="0">
                <a:hlinkClick r:id="rId3"/>
              </a:rPr>
              <a:t>http://www.em.gov.au/npa</a:t>
            </a:r>
            <a:endParaRPr lang="en-AU" sz="2400" dirty="0"/>
          </a:p>
          <a:p>
            <a:pPr>
              <a:defRPr/>
            </a:pPr>
            <a:r>
              <a:rPr lang="en-US" sz="2400" u="sng" dirty="0">
                <a:hlinkClick r:id="rId4"/>
              </a:rPr>
              <a:t>http://www.federalfinancialrelations.gov.au/content/npa/environment/natural_disaster_resilience/national_partnership.pdf</a:t>
            </a:r>
            <a:endParaRPr lang="en-AU" sz="2400" dirty="0"/>
          </a:p>
          <a:p>
            <a:pPr marL="0" indent="0">
              <a:buFontTx/>
              <a:buNone/>
              <a:defRPr/>
            </a:pPr>
            <a:endParaRPr lang="en-AU" sz="2400" dirty="0"/>
          </a:p>
          <a:p>
            <a:pPr marL="0" indent="0">
              <a:buFontTx/>
              <a:buNone/>
              <a:defRPr/>
            </a:pPr>
            <a:endParaRPr lang="en-AU" sz="2400" dirty="0"/>
          </a:p>
        </p:txBody>
      </p:sp>
      <p:sp>
        <p:nvSpPr>
          <p:cNvPr id="18435" name="Footer Placeholder 1"/>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National Hazard Program</a:t>
            </a:r>
            <a:br>
              <a:rPr lang="en-US" smtClean="0"/>
            </a:br>
            <a:r>
              <a:rPr lang="en-US" smtClean="0"/>
              <a:t>Australian DRR - Priorities</a:t>
            </a:r>
          </a:p>
        </p:txBody>
      </p:sp>
      <p:sp>
        <p:nvSpPr>
          <p:cNvPr id="3" name="Content Placeholder 2"/>
          <p:cNvSpPr>
            <a:spLocks noGrp="1"/>
          </p:cNvSpPr>
          <p:nvPr>
            <p:ph idx="1"/>
          </p:nvPr>
        </p:nvSpPr>
        <p:spPr>
          <a:xfrm>
            <a:off x="152400" y="1295400"/>
            <a:ext cx="8763000" cy="4953000"/>
          </a:xfrm>
        </p:spPr>
        <p:txBody>
          <a:bodyPr/>
          <a:lstStyle/>
          <a:p>
            <a:pPr>
              <a:defRPr/>
            </a:pPr>
            <a:r>
              <a:rPr lang="en-US" sz="2800" dirty="0" smtClean="0"/>
              <a:t>2003-2008 DRR - Mitigation agenda</a:t>
            </a:r>
          </a:p>
          <a:p>
            <a:pPr>
              <a:defRPr/>
            </a:pPr>
            <a:r>
              <a:rPr lang="en-US" sz="2800" dirty="0" smtClean="0"/>
              <a:t>2009 </a:t>
            </a:r>
            <a:r>
              <a:rPr lang="en-US" sz="2800" dirty="0"/>
              <a:t>the Council of Australian Governments (COAG) agreed to adopt a whole-of-nation </a:t>
            </a:r>
            <a:r>
              <a:rPr lang="en-US" sz="2800" b="1" dirty="0">
                <a:solidFill>
                  <a:srgbClr val="000090"/>
                </a:solidFill>
              </a:rPr>
              <a:t>resilience-based </a:t>
            </a:r>
            <a:r>
              <a:rPr lang="en-US" sz="2800" dirty="0"/>
              <a:t>approach to disaster </a:t>
            </a:r>
            <a:r>
              <a:rPr lang="en-US" sz="2800" dirty="0" smtClean="0"/>
              <a:t>management </a:t>
            </a:r>
            <a:r>
              <a:rPr lang="en-US" sz="2800" dirty="0" err="1" smtClean="0"/>
              <a:t>recognising</a:t>
            </a:r>
            <a:r>
              <a:rPr lang="en-US" sz="2800" dirty="0" smtClean="0"/>
              <a:t> </a:t>
            </a:r>
            <a:r>
              <a:rPr lang="en-US" sz="2800" dirty="0"/>
              <a:t>that a national, coordinated and cooperative effort is needed to enhance Australia’s capacity to withstand and recover from emergencies and </a:t>
            </a:r>
            <a:r>
              <a:rPr lang="en-US" sz="2800" dirty="0" smtClean="0"/>
              <a:t>disasters- and reduce costs of disasters. </a:t>
            </a:r>
          </a:p>
          <a:p>
            <a:pPr>
              <a:defRPr/>
            </a:pPr>
            <a:r>
              <a:rPr lang="en-US" sz="2800" dirty="0" smtClean="0"/>
              <a:t>Strategic approach – </a:t>
            </a:r>
            <a:r>
              <a:rPr lang="en-US" sz="2800" dirty="0" err="1" smtClean="0"/>
              <a:t>recognising</a:t>
            </a:r>
            <a:r>
              <a:rPr lang="en-US" sz="2800" dirty="0" smtClean="0"/>
              <a:t> climate change and the need for long term planning – particularly land use planning</a:t>
            </a:r>
          </a:p>
          <a:p>
            <a:pPr marL="0" indent="0">
              <a:buFontTx/>
              <a:buNone/>
              <a:defRPr/>
            </a:pPr>
            <a:endParaRPr lang="en-US" dirty="0"/>
          </a:p>
          <a:p>
            <a:pPr>
              <a:defRPr/>
            </a:pPr>
            <a:endParaRPr lang="en-US" dirty="0"/>
          </a:p>
        </p:txBody>
      </p:sp>
      <p:sp>
        <p:nvSpPr>
          <p:cNvPr id="20483"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371600" y="0"/>
            <a:ext cx="7772400" cy="1292225"/>
          </a:xfrm>
        </p:spPr>
        <p:txBody>
          <a:bodyPr/>
          <a:lstStyle/>
          <a:p>
            <a:r>
              <a:rPr lang="en-US" smtClean="0"/>
              <a:t>National Hazard Programme</a:t>
            </a:r>
            <a:br>
              <a:rPr lang="en-US" smtClean="0"/>
            </a:br>
            <a:r>
              <a:rPr lang="en-US" sz="2800" smtClean="0"/>
              <a:t>Disaster resilience - A SHARED responsibility</a:t>
            </a:r>
          </a:p>
        </p:txBody>
      </p:sp>
      <p:sp>
        <p:nvSpPr>
          <p:cNvPr id="21506" name="Content Placeholder 2"/>
          <p:cNvSpPr>
            <a:spLocks noGrp="1"/>
          </p:cNvSpPr>
          <p:nvPr>
            <p:ph idx="1"/>
          </p:nvPr>
        </p:nvSpPr>
        <p:spPr>
          <a:xfrm>
            <a:off x="0" y="1219200"/>
            <a:ext cx="9144000" cy="5029200"/>
          </a:xfrm>
        </p:spPr>
        <p:txBody>
          <a:bodyPr/>
          <a:lstStyle/>
          <a:p>
            <a:r>
              <a:rPr lang="en-US" smtClean="0"/>
              <a:t>Defined in terms of characteristics of a disaster resilient community.</a:t>
            </a:r>
          </a:p>
          <a:p>
            <a:pPr lvl="1"/>
            <a:r>
              <a:rPr lang="en-US" smtClean="0"/>
              <a:t>functioning well while under stress; </a:t>
            </a:r>
          </a:p>
          <a:p>
            <a:pPr lvl="1"/>
            <a:r>
              <a:rPr lang="en-US" smtClean="0"/>
              <a:t>successful adaptation; </a:t>
            </a:r>
          </a:p>
          <a:p>
            <a:pPr lvl="1"/>
            <a:r>
              <a:rPr lang="en-US" smtClean="0"/>
              <a:t>self-reliance; and </a:t>
            </a:r>
          </a:p>
          <a:p>
            <a:pPr lvl="1"/>
            <a:r>
              <a:rPr lang="en-US" smtClean="0"/>
              <a:t>social capacity. </a:t>
            </a:r>
          </a:p>
          <a:p>
            <a:r>
              <a:rPr lang="en-US" smtClean="0"/>
              <a:t>Resilience is a responsibility shared between governments, communities, businesses and individuals. </a:t>
            </a:r>
            <a:r>
              <a:rPr lang="en-US" sz="2800" smtClean="0"/>
              <a:t>(incl insurance; land use planning; Not for Profit etc)</a:t>
            </a:r>
          </a:p>
        </p:txBody>
      </p:sp>
      <p:sp>
        <p:nvSpPr>
          <p:cNvPr id="21507"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National Hazard Programme</a:t>
            </a:r>
            <a:br>
              <a:rPr lang="en-US" smtClean="0"/>
            </a:br>
            <a:r>
              <a:rPr lang="en-US" smtClean="0"/>
              <a:t>National Resilience Agenda Priorities </a:t>
            </a:r>
          </a:p>
        </p:txBody>
      </p:sp>
      <p:sp>
        <p:nvSpPr>
          <p:cNvPr id="22530" name="Content Placeholder 2"/>
          <p:cNvSpPr>
            <a:spLocks noGrp="1"/>
          </p:cNvSpPr>
          <p:nvPr>
            <p:ph idx="1"/>
          </p:nvPr>
        </p:nvSpPr>
        <p:spPr/>
        <p:txBody>
          <a:bodyPr/>
          <a:lstStyle/>
          <a:p>
            <a:r>
              <a:rPr lang="en-US" smtClean="0"/>
              <a:t>Development and implementation of a national plan communicating meaningful information about natural hazard risk to the community</a:t>
            </a:r>
          </a:p>
          <a:p>
            <a:pPr lvl="1"/>
            <a:r>
              <a:rPr lang="en-US" smtClean="0"/>
              <a:t>Risk assessments are undertaken for priority hazards and widely shared among at-risk communities, stakeholders and decision makers. </a:t>
            </a:r>
          </a:p>
          <a:p>
            <a:pPr lvl="1"/>
            <a:r>
              <a:rPr lang="en-US" smtClean="0"/>
              <a:t>Risk assessments consider risks and vulnerabilities and capabilities across the social, economic, built and natural environments. </a:t>
            </a:r>
          </a:p>
          <a:p>
            <a:endParaRPr lang="en-US" smtClean="0"/>
          </a:p>
        </p:txBody>
      </p:sp>
      <p:sp>
        <p:nvSpPr>
          <p:cNvPr id="22531"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National Hazards Programme</a:t>
            </a:r>
            <a:br>
              <a:rPr lang="en-US" smtClean="0"/>
            </a:br>
            <a:r>
              <a:rPr lang="en-US" smtClean="0"/>
              <a:t>Working definitions</a:t>
            </a:r>
          </a:p>
        </p:txBody>
      </p:sp>
      <p:sp>
        <p:nvSpPr>
          <p:cNvPr id="23554" name="Content Placeholder 2"/>
          <p:cNvSpPr>
            <a:spLocks noGrp="1"/>
          </p:cNvSpPr>
          <p:nvPr>
            <p:ph idx="1"/>
          </p:nvPr>
        </p:nvSpPr>
        <p:spPr>
          <a:xfrm>
            <a:off x="0" y="1447800"/>
            <a:ext cx="9144000" cy="4800600"/>
          </a:xfrm>
        </p:spPr>
        <p:txBody>
          <a:bodyPr/>
          <a:lstStyle/>
          <a:p>
            <a:r>
              <a:rPr lang="en-US" sz="2800" b="1" smtClean="0"/>
              <a:t>Hazard. </a:t>
            </a:r>
            <a:r>
              <a:rPr lang="en-US" sz="2800" smtClean="0"/>
              <a:t>A source of potential harm or a situation with a potential to cause loss; a potential or existing condition that may cause harm to people or damage to property or the environment. </a:t>
            </a:r>
          </a:p>
          <a:p>
            <a:r>
              <a:rPr lang="en-US" sz="2800" b="1" smtClean="0"/>
              <a:t>Risk</a:t>
            </a:r>
            <a:r>
              <a:rPr lang="en-US" sz="2800" smtClean="0"/>
              <a:t>. The likelihood of harmful consequences arising from the interaction of hazards, communities and the environment; the chance of something happening that will have an impact upon objectives. It is measured in terms of consequences and likelihood; a measure of harm, taking into account the consequences of an event and its likelihood. </a:t>
            </a:r>
          </a:p>
          <a:p>
            <a:endParaRPr lang="en-US" smtClean="0"/>
          </a:p>
          <a:p>
            <a:endParaRPr lang="en-US" smtClean="0"/>
          </a:p>
        </p:txBody>
      </p:sp>
      <p:sp>
        <p:nvSpPr>
          <p:cNvPr id="23555"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339850" y="0"/>
            <a:ext cx="8261350" cy="1143000"/>
          </a:xfrm>
        </p:spPr>
        <p:txBody>
          <a:bodyPr/>
          <a:lstStyle/>
          <a:p>
            <a:r>
              <a:rPr lang="en-US" sz="3200" smtClean="0"/>
              <a:t>National Whole of Government infrastructure framework for driving resilience agenda</a:t>
            </a:r>
          </a:p>
        </p:txBody>
      </p:sp>
      <p:sp>
        <p:nvSpPr>
          <p:cNvPr id="3" name="Content Placeholder 2"/>
          <p:cNvSpPr>
            <a:spLocks noGrp="1"/>
          </p:cNvSpPr>
          <p:nvPr>
            <p:ph idx="1"/>
          </p:nvPr>
        </p:nvSpPr>
        <p:spPr>
          <a:xfrm>
            <a:off x="0" y="1447800"/>
            <a:ext cx="9144000" cy="4953000"/>
          </a:xfrm>
        </p:spPr>
        <p:txBody>
          <a:bodyPr/>
          <a:lstStyle/>
          <a:p>
            <a:pPr marL="0" indent="0">
              <a:buFontTx/>
              <a:buNone/>
              <a:defRPr/>
            </a:pPr>
            <a:r>
              <a:rPr lang="en-US" sz="1600" b="1" dirty="0" smtClean="0"/>
              <a:t>COAG</a:t>
            </a:r>
          </a:p>
          <a:p>
            <a:pPr>
              <a:defRPr/>
            </a:pPr>
            <a:r>
              <a:rPr lang="en-US" sz="1600" dirty="0"/>
              <a:t>Council of Australian Governments (COAG). COAG is the peak intergovernmental forum in Australia. Its members are the Prime Minister, State &amp; Territory Premiers and Chief Ministers and the President of the Australian Local Government.</a:t>
            </a:r>
            <a:r>
              <a:rPr lang="en-AU" sz="1600" dirty="0"/>
              <a:t> </a:t>
            </a:r>
            <a:endParaRPr lang="en-US" sz="1600" b="1" dirty="0" smtClean="0"/>
          </a:p>
          <a:p>
            <a:pPr marL="0" indent="0">
              <a:buFontTx/>
              <a:buNone/>
              <a:defRPr/>
            </a:pPr>
            <a:r>
              <a:rPr lang="en-US" sz="1600" b="1" dirty="0" smtClean="0"/>
              <a:t>SCPEM</a:t>
            </a:r>
          </a:p>
          <a:p>
            <a:pPr>
              <a:defRPr/>
            </a:pPr>
            <a:r>
              <a:rPr lang="en-US" sz="1600" dirty="0"/>
              <a:t>Standing Council on Police and Emergency Management (SCPEM) which is a standing committee of COAG. The purpose of the council is to promote a </a:t>
            </a:r>
            <a:r>
              <a:rPr lang="en-US" sz="1600" dirty="0" err="1"/>
              <a:t>co-ordinated</a:t>
            </a:r>
            <a:r>
              <a:rPr lang="en-US" sz="1600" dirty="0"/>
              <a:t> national response to law enforcement and emergency management issues and looks to develop a shared framework for co-operation and a basis of strategic direction for the policing and emergency services of Australian and New Zealand. </a:t>
            </a:r>
            <a:endParaRPr lang="en-US" sz="1600" b="1" dirty="0" smtClean="0"/>
          </a:p>
          <a:p>
            <a:pPr marL="0" indent="0">
              <a:buFontTx/>
              <a:buNone/>
              <a:defRPr/>
            </a:pPr>
            <a:r>
              <a:rPr lang="en-US" sz="1600" b="1" dirty="0" smtClean="0"/>
              <a:t>ANZEMC</a:t>
            </a:r>
          </a:p>
          <a:p>
            <a:pPr>
              <a:defRPr/>
            </a:pPr>
            <a:r>
              <a:rPr lang="en-US" sz="1600" dirty="0"/>
              <a:t>a senior </a:t>
            </a:r>
            <a:r>
              <a:rPr lang="en-US" sz="1600" dirty="0" smtClean="0"/>
              <a:t>officials </a:t>
            </a:r>
            <a:r>
              <a:rPr lang="en-US" sz="1600" dirty="0"/>
              <a:t>committee – the Australia-New Zealand Emergency Management Committee (ANZEMC) that works to strengthen the nation's disaster resilience by providing strategic leadership on emergency management policy and supporting related capability and capacity development activities.</a:t>
            </a:r>
            <a:r>
              <a:rPr lang="en-AU" sz="1600" dirty="0"/>
              <a:t> </a:t>
            </a:r>
            <a:endParaRPr lang="en-US" sz="1600" b="1" dirty="0" smtClean="0"/>
          </a:p>
          <a:p>
            <a:pPr marL="0" indent="0">
              <a:buFontTx/>
              <a:buNone/>
              <a:defRPr/>
            </a:pPr>
            <a:r>
              <a:rPr lang="en-US" sz="1600" b="1" dirty="0" smtClean="0"/>
              <a:t>National Sub-committees</a:t>
            </a:r>
          </a:p>
          <a:p>
            <a:pPr>
              <a:defRPr/>
            </a:pPr>
            <a:r>
              <a:rPr lang="en-US" sz="1600" dirty="0"/>
              <a:t>four sub-committees of the ANZEMC: the Community Engagement Sub-committee (CESC), the Capability Development Sub-committee (CDSC), </a:t>
            </a:r>
            <a:r>
              <a:rPr lang="en-US" sz="1600" b="1" u="sng" dirty="0"/>
              <a:t>the Risk Assessment, Measurement, Mitigation Sub-committee (RAMMS) and the Recovery Sub-committee</a:t>
            </a:r>
            <a:r>
              <a:rPr lang="en-US" sz="1600" dirty="0"/>
              <a:t>. Theses sub-committees have senior representative from a broad range of Federal and State&amp; Territory emergency management </a:t>
            </a:r>
            <a:r>
              <a:rPr lang="en-US" sz="1600" dirty="0" err="1"/>
              <a:t>organisations</a:t>
            </a:r>
            <a:r>
              <a:rPr lang="en-US" sz="1400" dirty="0" smtClean="0"/>
              <a:t>.</a:t>
            </a:r>
            <a:endParaRPr lang="en-AU" sz="1400" dirty="0"/>
          </a:p>
        </p:txBody>
      </p:sp>
      <p:sp>
        <p:nvSpPr>
          <p:cNvPr id="24579"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Risk Assessment, Measurement, Mitigation Sub-committee - RAMMS</a:t>
            </a:r>
          </a:p>
        </p:txBody>
      </p:sp>
      <p:sp>
        <p:nvSpPr>
          <p:cNvPr id="25602" name="Content Placeholder 2"/>
          <p:cNvSpPr>
            <a:spLocks noGrp="1"/>
          </p:cNvSpPr>
          <p:nvPr>
            <p:ph idx="1"/>
          </p:nvPr>
        </p:nvSpPr>
        <p:spPr>
          <a:xfrm>
            <a:off x="0" y="1371600"/>
            <a:ext cx="8915400" cy="4648200"/>
          </a:xfrm>
        </p:spPr>
        <p:txBody>
          <a:bodyPr/>
          <a:lstStyle/>
          <a:p>
            <a:r>
              <a:rPr lang="en-US" smtClean="0"/>
              <a:t>National risk assessments</a:t>
            </a:r>
          </a:p>
          <a:p>
            <a:r>
              <a:rPr lang="en-US" sz="2800" smtClean="0"/>
              <a:t>NERAG- National Emergency Risk Assessment Guidelines – a methodology</a:t>
            </a:r>
          </a:p>
          <a:p>
            <a:pPr lvl="1"/>
            <a:r>
              <a:rPr lang="en-US" sz="2400" smtClean="0"/>
              <a:t> prepared to improve the consistency and rigour of emergency risk assessments, increase the quality and comparability of information on risk and improve the national evidence-base on emergency risks in Australia. </a:t>
            </a:r>
          </a:p>
          <a:p>
            <a:pPr lvl="1"/>
            <a:r>
              <a:rPr lang="en-US" sz="2400" smtClean="0"/>
              <a:t>to provide a contextualised emergency risk assessment methodology consistent with the Australian/New Zealand Standard AS/NZS 4360:2004 </a:t>
            </a:r>
            <a:r>
              <a:rPr lang="en-US" sz="2400" i="1" smtClean="0"/>
              <a:t>Risk Management </a:t>
            </a:r>
            <a:r>
              <a:rPr lang="en-US" sz="2400" smtClean="0"/>
              <a:t>and the International Standard ISO 31000:2009 </a:t>
            </a:r>
            <a:r>
              <a:rPr lang="en-US" sz="2400" i="1" smtClean="0"/>
              <a:t>Risk management – Principles and guidelines</a:t>
            </a:r>
            <a:r>
              <a:rPr lang="en-US" sz="2400" smtClean="0"/>
              <a:t>. </a:t>
            </a:r>
          </a:p>
          <a:p>
            <a:endParaRPr lang="en-US" smtClean="0"/>
          </a:p>
          <a:p>
            <a:endParaRPr lang="en-US" smtClean="0"/>
          </a:p>
          <a:p>
            <a:endParaRPr lang="en-US" smtClean="0"/>
          </a:p>
        </p:txBody>
      </p:sp>
      <p:sp>
        <p:nvSpPr>
          <p:cNvPr id="25603" name="Footer Placeholder 3"/>
          <p:cNvSpPr>
            <a:spLocks noGrp="1"/>
          </p:cNvSpPr>
          <p:nvPr>
            <p:ph type="ftr" sz="quarter" idx="10"/>
          </p:nvPr>
        </p:nvSpPr>
        <p:spPr bwMode="auto">
          <a:noFill/>
          <a:ln>
            <a:miter lim="800000"/>
            <a:headEnd/>
            <a:tailEnd/>
          </a:ln>
        </p:spPr>
        <p:txBody>
          <a:bodyPr/>
          <a:lstStyle/>
          <a:p>
            <a:r>
              <a:rPr lang="en-US"/>
              <a:t>10-14 June 2013 WMO Headquarters Geneva, Switzerland Salle B  </a:t>
            </a:r>
            <a:endParaRPr lang="en-GB" b="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29142</TotalTime>
  <Words>1703</Words>
  <Application>Microsoft Macintosh PowerPoint</Application>
  <PresentationFormat>On-screen Show (4:3)</PresentationFormat>
  <Paragraphs>157</Paragraphs>
  <Slides>24</Slides>
  <Notes>12</Notes>
  <HiddenSlides>0</HiddenSlides>
  <MMClips>0</MMClips>
  <ScaleCrop>false</ScaleCrop>
  <HeadingPairs>
    <vt:vector size="6" baseType="variant">
      <vt:variant>
        <vt:lpstr>Fonts Used</vt:lpstr>
      </vt:variant>
      <vt:variant>
        <vt:i4>6</vt:i4>
      </vt:variant>
      <vt:variant>
        <vt:lpstr>Design Template</vt:lpstr>
      </vt:variant>
      <vt:variant>
        <vt:i4>9</vt:i4>
      </vt:variant>
      <vt:variant>
        <vt:lpstr>Slide Titles</vt:lpstr>
      </vt:variant>
      <vt:variant>
        <vt:i4>24</vt:i4>
      </vt:variant>
    </vt:vector>
  </HeadingPairs>
  <TitlesOfParts>
    <vt:vector size="39" baseType="lpstr">
      <vt:lpstr>Times</vt:lpstr>
      <vt:lpstr>Arial</vt:lpstr>
      <vt:lpstr>Calibri</vt:lpstr>
      <vt:lpstr>굴림</vt:lpstr>
      <vt:lpstr>Arial Narrow</vt:lpstr>
      <vt:lpstr>Arial Black</vt:lpstr>
      <vt:lpstr>Blank Presentation</vt:lpstr>
      <vt:lpstr>Blank Presentation</vt:lpstr>
      <vt:lpstr>Blank Presentation</vt:lpstr>
      <vt:lpstr>Blank Presentation</vt:lpstr>
      <vt:lpstr>Blank Presentation</vt:lpstr>
      <vt:lpstr>Blank Presentation</vt:lpstr>
      <vt:lpstr>Blank Presentation</vt:lpstr>
      <vt:lpstr>Blank Presentation</vt:lpstr>
      <vt:lpstr>Blank Presentation</vt:lpstr>
      <vt:lpstr>World Meteorological Organization Working together in weather, climate and water</vt:lpstr>
      <vt:lpstr>World Meteorological Organization Working together in weather, climate and water</vt:lpstr>
      <vt:lpstr> National Hazard Programme  </vt:lpstr>
      <vt:lpstr>National Hazard Program Australian DRR - Priorities</vt:lpstr>
      <vt:lpstr>National Hazard Programme Disaster resilience - A SHARED responsibility</vt:lpstr>
      <vt:lpstr>National Hazard Programme National Resilience Agenda Priorities </vt:lpstr>
      <vt:lpstr>National Hazards Programme Working definitions</vt:lpstr>
      <vt:lpstr>National Whole of Government infrastructure framework for driving resilience agenda</vt:lpstr>
      <vt:lpstr>Risk Assessment, Measurement, Mitigation Sub-committee - RAMMS</vt:lpstr>
      <vt:lpstr>NERAG</vt:lpstr>
      <vt:lpstr>National Hazards Programme Products and services</vt:lpstr>
      <vt:lpstr>National Hazards Programme Beneficiaries</vt:lpstr>
      <vt:lpstr>National Hazards Programme Post disaster review</vt:lpstr>
      <vt:lpstr>Hazard Definition, Detection and Monitoring</vt:lpstr>
      <vt:lpstr>Hazard Observation Data Archival and Management</vt:lpstr>
      <vt:lpstr>Hazard Analysis and Mapping</vt:lpstr>
      <vt:lpstr>Hazard Analysis and Mapping</vt:lpstr>
      <vt:lpstr>Hazard Analysis and Mapping</vt:lpstr>
      <vt:lpstr>Hazard Analysis and Mapping</vt:lpstr>
      <vt:lpstr>Hazard Analysis and Mapping</vt:lpstr>
      <vt:lpstr>Hazard Analysis and Mapping</vt:lpstr>
      <vt:lpstr>Hazard Analysis and Mapping</vt:lpstr>
      <vt:lpstr>Final point …………</vt:lpstr>
      <vt:lpstr>THANK YOU</vt:lpstr>
    </vt:vector>
  </TitlesOfParts>
  <Company>Graphique.org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Meteorological Organization Working together in weather, climate and water</dc:title>
  <dc:subject>CIFDP</dc:subject>
  <dc:creator>Boram Lee</dc:creator>
  <cp:keywords>CIFDP coastal JCOMM</cp:keywords>
  <cp:lastModifiedBy>Administrator</cp:lastModifiedBy>
  <cp:revision>343</cp:revision>
  <cp:lastPrinted>2013-02-15T05:56:10Z</cp:lastPrinted>
  <dcterms:created xsi:type="dcterms:W3CDTF">2008-05-29T12:38:21Z</dcterms:created>
  <dcterms:modified xsi:type="dcterms:W3CDTF">2013-06-10T14:28:43Z</dcterms:modified>
</cp:coreProperties>
</file>